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258" r:id="rId2"/>
    <p:sldId id="256" r:id="rId3"/>
    <p:sldId id="354" r:id="rId4"/>
    <p:sldId id="257" r:id="rId5"/>
    <p:sldId id="260" r:id="rId6"/>
    <p:sldId id="261" r:id="rId7"/>
    <p:sldId id="281" r:id="rId8"/>
    <p:sldId id="302" r:id="rId9"/>
    <p:sldId id="277" r:id="rId10"/>
    <p:sldId id="282" r:id="rId11"/>
    <p:sldId id="283" r:id="rId12"/>
    <p:sldId id="288" r:id="rId13"/>
    <p:sldId id="262" r:id="rId14"/>
    <p:sldId id="301" r:id="rId15"/>
    <p:sldId id="264" r:id="rId16"/>
    <p:sldId id="266" r:id="rId17"/>
    <p:sldId id="268" r:id="rId18"/>
    <p:sldId id="270" r:id="rId19"/>
    <p:sldId id="271" r:id="rId20"/>
    <p:sldId id="272" r:id="rId21"/>
    <p:sldId id="273" r:id="rId22"/>
    <p:sldId id="274" r:id="rId23"/>
    <p:sldId id="276" r:id="rId24"/>
    <p:sldId id="304" r:id="rId25"/>
    <p:sldId id="316" r:id="rId26"/>
    <p:sldId id="319" r:id="rId27"/>
    <p:sldId id="305" r:id="rId28"/>
    <p:sldId id="310" r:id="rId29"/>
    <p:sldId id="313" r:id="rId30"/>
    <p:sldId id="320" r:id="rId31"/>
    <p:sldId id="321" r:id="rId32"/>
    <p:sldId id="330" r:id="rId33"/>
    <p:sldId id="362" r:id="rId34"/>
    <p:sldId id="325" r:id="rId35"/>
    <p:sldId id="329" r:id="rId36"/>
    <p:sldId id="322" r:id="rId37"/>
    <p:sldId id="348" r:id="rId38"/>
    <p:sldId id="331" r:id="rId39"/>
    <p:sldId id="332" r:id="rId40"/>
    <p:sldId id="336" r:id="rId41"/>
    <p:sldId id="356" r:id="rId42"/>
    <p:sldId id="361" r:id="rId43"/>
    <p:sldId id="338" r:id="rId44"/>
    <p:sldId id="355" r:id="rId45"/>
    <p:sldId id="337" r:id="rId46"/>
    <p:sldId id="339" r:id="rId47"/>
    <p:sldId id="333" r:id="rId48"/>
    <p:sldId id="359" r:id="rId49"/>
    <p:sldId id="334" r:id="rId50"/>
    <p:sldId id="335" r:id="rId51"/>
    <p:sldId id="340" r:id="rId52"/>
    <p:sldId id="345" r:id="rId53"/>
    <p:sldId id="342" r:id="rId54"/>
    <p:sldId id="346" r:id="rId55"/>
    <p:sldId id="343" r:id="rId56"/>
    <p:sldId id="347" r:id="rId57"/>
    <p:sldId id="357" r:id="rId58"/>
    <p:sldId id="344" r:id="rId59"/>
    <p:sldId id="349" r:id="rId60"/>
    <p:sldId id="363" r:id="rId61"/>
    <p:sldId id="352" r:id="rId62"/>
    <p:sldId id="360" r:id="rId63"/>
    <p:sldId id="350"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60"/>
  </p:normalViewPr>
  <p:slideViewPr>
    <p:cSldViewPr>
      <p:cViewPr varScale="1">
        <p:scale>
          <a:sx n="70" d="100"/>
          <a:sy n="70"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DA270F-21C2-4984-AA9A-502D3F4F8236}" type="datetimeFigureOut">
              <a:rPr lang="en-US" smtClean="0"/>
              <a:t>1/6/2014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7138EC-6094-4EA9-8C63-CF24BEA65F66}" type="slidenum">
              <a:rPr lang="en-US" smtClean="0"/>
              <a:t>‹#›</a:t>
            </a:fld>
            <a:endParaRPr lang="en-US"/>
          </a:p>
        </p:txBody>
      </p:sp>
    </p:spTree>
    <p:extLst>
      <p:ext uri="{BB962C8B-B14F-4D97-AF65-F5344CB8AC3E}">
        <p14:creationId xmlns:p14="http://schemas.microsoft.com/office/powerpoint/2010/main" val="776571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1B7BB-3F90-43B8-82F6-00DDD1DA77EA}" type="datetimeFigureOut">
              <a:rPr lang="en-US" smtClean="0"/>
              <a:t>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9A158-F15F-45B6-B351-C1C439956293}" type="slidenum">
              <a:rPr lang="en-US" smtClean="0"/>
              <a:t>‹#›</a:t>
            </a:fld>
            <a:endParaRPr lang="en-US"/>
          </a:p>
        </p:txBody>
      </p:sp>
    </p:spTree>
    <p:extLst>
      <p:ext uri="{BB962C8B-B14F-4D97-AF65-F5344CB8AC3E}">
        <p14:creationId xmlns:p14="http://schemas.microsoft.com/office/powerpoint/2010/main" val="367317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There's isn't enough contrast between the headline and text due in part to size but also because the two different serif faces used or too </a:t>
            </a:r>
            <a:r>
              <a:rPr lang="en-US" dirty="0" err="1" smtClean="0"/>
              <a:t>similiar</a:t>
            </a:r>
            <a:r>
              <a:rPr lang="en-US" dirty="0" smtClean="0"/>
              <a:t> (not obvious from the small graphic, trust me, they are different typefaces).</a:t>
            </a:r>
            <a:br>
              <a:rPr lang="en-US" dirty="0" smtClean="0"/>
            </a:br>
            <a:r>
              <a:rPr lang="en-US" dirty="0" smtClean="0"/>
              <a:t>That oversized graphic provides real contrast and reinforces the copy (tall basketball players). Dropping the text down to the bottom portion of the page also reinforces the 'towering' aspect of the graphic. The reversed text in the blue </a:t>
            </a:r>
            <a:r>
              <a:rPr lang="en-US" dirty="0" err="1" smtClean="0"/>
              <a:t>box,the</a:t>
            </a:r>
            <a:r>
              <a:rPr lang="en-US" dirty="0" smtClean="0"/>
              <a:t> blue border, and the drop cap carries through the overall unifying elements found throughout the series. Additionally, the round shape of the drop cap and its color echo the shape and color of the basketball in the graphic. The drop cap and the reversed text on the left side plus the left-aligned text help to balance the large graphic element.</a:t>
            </a:r>
            <a:br>
              <a:rPr lang="en-US" dirty="0" smtClean="0"/>
            </a:br>
            <a:endParaRPr lang="en-US" dirty="0" smtClean="0"/>
          </a:p>
          <a:p>
            <a:endParaRPr lang="en-US" dirty="0" smtClean="0"/>
          </a:p>
          <a:p>
            <a:r>
              <a:rPr lang="en-US" dirty="0" smtClean="0"/>
              <a:t>That oversized graphic provides real contrast and reinforces the copy (tall basketball players). Dropping the text down to the bottom portion of the page also reinforces the 'towering' aspect of the graphic. The reversed text in the blue </a:t>
            </a:r>
            <a:r>
              <a:rPr lang="en-US" dirty="0" err="1" smtClean="0"/>
              <a:t>box,the</a:t>
            </a:r>
            <a:r>
              <a:rPr lang="en-US" dirty="0" smtClean="0"/>
              <a:t> blue border, and the drop cap carries through the overall unifying elements found throughout the series. Additionally, the round shape of the drop cap and its color echo the shape and color of the basketball in the graphic. The drop cap and the reversed text on the left side plus the left-aligned text help to balance the large graphic element.</a:t>
            </a:r>
            <a:endParaRPr lang="en-US" dirty="0"/>
          </a:p>
        </p:txBody>
      </p:sp>
      <p:sp>
        <p:nvSpPr>
          <p:cNvPr id="4" name="Slide Number Placeholder 3"/>
          <p:cNvSpPr>
            <a:spLocks noGrp="1"/>
          </p:cNvSpPr>
          <p:nvPr>
            <p:ph type="sldNum" sz="quarter" idx="10"/>
          </p:nvPr>
        </p:nvSpPr>
        <p:spPr/>
        <p:txBody>
          <a:bodyPr/>
          <a:lstStyle/>
          <a:p>
            <a:fld id="{31413F4F-E874-4210-AF48-F2F537E067DE}" type="slidenum">
              <a:rPr lang="en-US" smtClean="0"/>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9A158-F15F-45B6-B351-C1C439956293}" type="slidenum">
              <a:rPr lang="en-US" smtClean="0"/>
              <a:t>43</a:t>
            </a:fld>
            <a:endParaRPr lang="en-US"/>
          </a:p>
        </p:txBody>
      </p:sp>
    </p:spTree>
    <p:extLst>
      <p:ext uri="{BB962C8B-B14F-4D97-AF65-F5344CB8AC3E}">
        <p14:creationId xmlns:p14="http://schemas.microsoft.com/office/powerpoint/2010/main" val="3590306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second "Alignment" example, text alignment is left-aligned, ragged right, wrapped around the bottom graphic which is aligned more to the right, opposite an added graphic that is aligned to the right to help balance the overall design.</a:t>
            </a:r>
            <a:br>
              <a:rPr lang="en-US" dirty="0" smtClean="0"/>
            </a:br>
            <a:endParaRPr lang="en-US" dirty="0"/>
          </a:p>
        </p:txBody>
      </p:sp>
      <p:sp>
        <p:nvSpPr>
          <p:cNvPr id="4" name="Slide Number Placeholder 3"/>
          <p:cNvSpPr>
            <a:spLocks noGrp="1"/>
          </p:cNvSpPr>
          <p:nvPr>
            <p:ph type="sldNum" sz="quarter" idx="10"/>
          </p:nvPr>
        </p:nvSpPr>
        <p:spPr/>
        <p:txBody>
          <a:bodyPr/>
          <a:lstStyle/>
          <a:p>
            <a:fld id="{31413F4F-E874-4210-AF48-F2F537E067DE}"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9A158-F15F-45B6-B351-C1C439956293}" type="slidenum">
              <a:rPr lang="en-US" smtClean="0"/>
              <a:t>45</a:t>
            </a:fld>
            <a:endParaRPr lang="en-US"/>
          </a:p>
        </p:txBody>
      </p:sp>
    </p:spTree>
    <p:extLst>
      <p:ext uri="{BB962C8B-B14F-4D97-AF65-F5344CB8AC3E}">
        <p14:creationId xmlns:p14="http://schemas.microsoft.com/office/powerpoint/2010/main" val="3590306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tie the elements together, move them closer together (resizing helps accomplish this). Notice that the graphic (one of the marbles) slightly overlaps the box enclosing the vertical text, unifying the two elements. Reversing the word "balance" out of the blue box also adds more contrast to the composition. The increased leading in the text block redistributes the white space in a more balanced manner.</a:t>
            </a:r>
            <a:endParaRPr lang="en-US" dirty="0"/>
          </a:p>
        </p:txBody>
      </p:sp>
      <p:sp>
        <p:nvSpPr>
          <p:cNvPr id="4" name="Slide Number Placeholder 3"/>
          <p:cNvSpPr>
            <a:spLocks noGrp="1"/>
          </p:cNvSpPr>
          <p:nvPr>
            <p:ph type="sldNum" sz="quarter" idx="10"/>
          </p:nvPr>
        </p:nvSpPr>
        <p:spPr/>
        <p:txBody>
          <a:bodyPr/>
          <a:lstStyle/>
          <a:p>
            <a:fld id="{31413F4F-E874-4210-AF48-F2F537E067DE}" type="slidenum">
              <a:rPr lang="en-US" smtClean="0"/>
              <a:pPr/>
              <a:t>48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White space doesn't have to be white. The large block of black created by the graphic of people adds a large block of black white space. Multiplying the number of people and reducing the size of the car in the second "White Space" example provides additional contrast and reinforces the theme of the copy. Additional leading, larger margins, deeper paragraph indents all add white space or breathing room to the design.</a:t>
            </a:r>
            <a:endParaRPr lang="en-US" dirty="0"/>
          </a:p>
        </p:txBody>
      </p:sp>
      <p:sp>
        <p:nvSpPr>
          <p:cNvPr id="4" name="Slide Number Placeholder 3"/>
          <p:cNvSpPr>
            <a:spLocks noGrp="1"/>
          </p:cNvSpPr>
          <p:nvPr>
            <p:ph type="sldNum" sz="quarter" idx="10"/>
          </p:nvPr>
        </p:nvSpPr>
        <p:spPr/>
        <p:txBody>
          <a:bodyPr/>
          <a:lstStyle/>
          <a:p>
            <a:fld id="{31413F4F-E874-4210-AF48-F2F537E067DE}" type="slidenum">
              <a:rPr lang="en-US" smtClean="0"/>
              <a:pPr/>
              <a:t>57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Within the second "Repetition" example, the headline is repeated three times using graphics that tie in with the copy in the text blocks. The repetition of the colors in the shapes and headline text that are in the copy help to reinforce the theme. Overlapping the graphic and text elements unifies the elements of the design.</a:t>
            </a:r>
          </a:p>
          <a:p>
            <a:r>
              <a:rPr lang="en-US" dirty="0" smtClean="0"/>
              <a:t>Another aspect of consistency that can be seen when viewing all 6 of the "after" examples is the blue borders, blue reversed boxes, and the typeface (Britannic Bold) used for the names of all the principles of design. The drop cap used in three examples (Bermuda LP Squiggle) is another element of consistency.</a:t>
            </a:r>
            <a:br>
              <a:rPr lang="en-US" dirty="0" smtClean="0"/>
            </a:br>
            <a:endParaRPr lang="en-US" dirty="0" smtClean="0"/>
          </a:p>
          <a:p>
            <a:endParaRPr lang="en-US" dirty="0" smtClean="0"/>
          </a:p>
          <a:p>
            <a:r>
              <a:rPr lang="en-US" dirty="0" smtClean="0"/>
              <a:t>Within the second "Repetition" example, the headline is repeated three times using graphics that tie in with the copy in the text blocks. The repetition of the colors in the shapes and headline text that are in the copy help to reinforce the theme. Overlapping the graphic and text elements unifies the elements of the design.</a:t>
            </a:r>
          </a:p>
          <a:p>
            <a:r>
              <a:rPr lang="en-US" dirty="0" smtClean="0"/>
              <a:t>Another aspect of consistency that can be seen when viewing all 6 of the "after" examples is the blue borders, blue reversed boxes, and the typeface (Britannic Bold) used for the names of all the principles of design. The drop cap used in three examples (Bermuda LP Squiggle) is another element of consistency.</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31413F4F-E874-4210-AF48-F2F537E067DE}" type="slidenum">
              <a:rPr lang="en-US" smtClean="0"/>
              <a:pPr/>
              <a:t>60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graphic anchors the bottom of the page, but the four text elements all float on the page with no apparent connection to each other (proximity/unity). The change in the headline (font change, reversed out of blue box) along with the subheading pulled in closer provides balance with the graphic on the bottom. The spacing between the two paragraphs of text is reduced slightly as well.</a:t>
            </a:r>
            <a:br>
              <a:rPr lang="en-US" dirty="0" smtClean="0"/>
            </a:br>
            <a:endParaRPr lang="en-US" dirty="0"/>
          </a:p>
        </p:txBody>
      </p:sp>
      <p:sp>
        <p:nvSpPr>
          <p:cNvPr id="4" name="Slide Number Placeholder 3"/>
          <p:cNvSpPr>
            <a:spLocks noGrp="1"/>
          </p:cNvSpPr>
          <p:nvPr>
            <p:ph type="sldNum" sz="quarter" idx="10"/>
          </p:nvPr>
        </p:nvSpPr>
        <p:spPr/>
        <p:txBody>
          <a:bodyPr/>
          <a:lstStyle/>
          <a:p>
            <a:fld id="{31413F4F-E874-4210-AF48-F2F537E067DE}" type="slidenum">
              <a:rPr lang="en-US" smtClean="0"/>
              <a:pPr/>
              <a:t>62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09F17C-5034-4323-890C-A88A049B2815}" type="datetimeFigureOut">
              <a:rPr lang="en-US" smtClean="0"/>
              <a:t>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5C1F5A-1655-4A44-91D8-954E3A85DA58}" type="slidenum">
              <a:rPr lang="en-US" smtClean="0"/>
              <a:t>‹#›</a:t>
            </a:fld>
            <a:endParaRPr lang="en-US" dirty="0"/>
          </a:p>
        </p:txBody>
      </p:sp>
    </p:spTree>
    <p:extLst>
      <p:ext uri="{BB962C8B-B14F-4D97-AF65-F5344CB8AC3E}">
        <p14:creationId xmlns:p14="http://schemas.microsoft.com/office/powerpoint/2010/main" val="3022903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9F17C-5034-4323-890C-A88A049B2815}" type="datetimeFigureOut">
              <a:rPr lang="en-US" smtClean="0"/>
              <a:t>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5C1F5A-1655-4A44-91D8-954E3A85DA58}" type="slidenum">
              <a:rPr lang="en-US" smtClean="0"/>
              <a:t>‹#›</a:t>
            </a:fld>
            <a:endParaRPr lang="en-US" dirty="0"/>
          </a:p>
        </p:txBody>
      </p:sp>
    </p:spTree>
    <p:extLst>
      <p:ext uri="{BB962C8B-B14F-4D97-AF65-F5344CB8AC3E}">
        <p14:creationId xmlns:p14="http://schemas.microsoft.com/office/powerpoint/2010/main" val="4099882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9F17C-5034-4323-890C-A88A049B2815}" type="datetimeFigureOut">
              <a:rPr lang="en-US" smtClean="0"/>
              <a:t>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5C1F5A-1655-4A44-91D8-954E3A85DA58}" type="slidenum">
              <a:rPr lang="en-US" smtClean="0"/>
              <a:t>‹#›</a:t>
            </a:fld>
            <a:endParaRPr lang="en-US" dirty="0"/>
          </a:p>
        </p:txBody>
      </p:sp>
    </p:spTree>
    <p:extLst>
      <p:ext uri="{BB962C8B-B14F-4D97-AF65-F5344CB8AC3E}">
        <p14:creationId xmlns:p14="http://schemas.microsoft.com/office/powerpoint/2010/main" val="1115434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9F17C-5034-4323-890C-A88A049B2815}" type="datetimeFigureOut">
              <a:rPr lang="en-US" smtClean="0"/>
              <a:t>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5C1F5A-1655-4A44-91D8-954E3A85DA58}" type="slidenum">
              <a:rPr lang="en-US" smtClean="0"/>
              <a:t>‹#›</a:t>
            </a:fld>
            <a:endParaRPr lang="en-US" dirty="0"/>
          </a:p>
        </p:txBody>
      </p:sp>
    </p:spTree>
    <p:extLst>
      <p:ext uri="{BB962C8B-B14F-4D97-AF65-F5344CB8AC3E}">
        <p14:creationId xmlns:p14="http://schemas.microsoft.com/office/powerpoint/2010/main" val="213841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9F17C-5034-4323-890C-A88A049B2815}" type="datetimeFigureOut">
              <a:rPr lang="en-US" smtClean="0"/>
              <a:t>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5C1F5A-1655-4A44-91D8-954E3A85DA58}" type="slidenum">
              <a:rPr lang="en-US" smtClean="0"/>
              <a:t>‹#›</a:t>
            </a:fld>
            <a:endParaRPr lang="en-US" dirty="0"/>
          </a:p>
        </p:txBody>
      </p:sp>
    </p:spTree>
    <p:extLst>
      <p:ext uri="{BB962C8B-B14F-4D97-AF65-F5344CB8AC3E}">
        <p14:creationId xmlns:p14="http://schemas.microsoft.com/office/powerpoint/2010/main" val="308430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09F17C-5034-4323-890C-A88A049B2815}" type="datetimeFigureOut">
              <a:rPr lang="en-US" smtClean="0"/>
              <a:t>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5C1F5A-1655-4A44-91D8-954E3A85DA58}" type="slidenum">
              <a:rPr lang="en-US" smtClean="0"/>
              <a:t>‹#›</a:t>
            </a:fld>
            <a:endParaRPr lang="en-US" dirty="0"/>
          </a:p>
        </p:txBody>
      </p:sp>
    </p:spTree>
    <p:extLst>
      <p:ext uri="{BB962C8B-B14F-4D97-AF65-F5344CB8AC3E}">
        <p14:creationId xmlns:p14="http://schemas.microsoft.com/office/powerpoint/2010/main" val="1400661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09F17C-5034-4323-890C-A88A049B2815}" type="datetimeFigureOut">
              <a:rPr lang="en-US" smtClean="0"/>
              <a:t>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5C1F5A-1655-4A44-91D8-954E3A85DA58}" type="slidenum">
              <a:rPr lang="en-US" smtClean="0"/>
              <a:t>‹#›</a:t>
            </a:fld>
            <a:endParaRPr lang="en-US" dirty="0"/>
          </a:p>
        </p:txBody>
      </p:sp>
    </p:spTree>
    <p:extLst>
      <p:ext uri="{BB962C8B-B14F-4D97-AF65-F5344CB8AC3E}">
        <p14:creationId xmlns:p14="http://schemas.microsoft.com/office/powerpoint/2010/main" val="79129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09F17C-5034-4323-890C-A88A049B2815}" type="datetimeFigureOut">
              <a:rPr lang="en-US" smtClean="0"/>
              <a:t>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5C1F5A-1655-4A44-91D8-954E3A85DA58}" type="slidenum">
              <a:rPr lang="en-US" smtClean="0"/>
              <a:t>‹#›</a:t>
            </a:fld>
            <a:endParaRPr lang="en-US" dirty="0"/>
          </a:p>
        </p:txBody>
      </p:sp>
    </p:spTree>
    <p:extLst>
      <p:ext uri="{BB962C8B-B14F-4D97-AF65-F5344CB8AC3E}">
        <p14:creationId xmlns:p14="http://schemas.microsoft.com/office/powerpoint/2010/main" val="196811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9F17C-5034-4323-890C-A88A049B2815}" type="datetimeFigureOut">
              <a:rPr lang="en-US" smtClean="0"/>
              <a:t>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5C1F5A-1655-4A44-91D8-954E3A85DA58}" type="slidenum">
              <a:rPr lang="en-US" smtClean="0"/>
              <a:t>‹#›</a:t>
            </a:fld>
            <a:endParaRPr lang="en-US" dirty="0"/>
          </a:p>
        </p:txBody>
      </p:sp>
    </p:spTree>
    <p:extLst>
      <p:ext uri="{BB962C8B-B14F-4D97-AF65-F5344CB8AC3E}">
        <p14:creationId xmlns:p14="http://schemas.microsoft.com/office/powerpoint/2010/main" val="404544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9F17C-5034-4323-890C-A88A049B2815}" type="datetimeFigureOut">
              <a:rPr lang="en-US" smtClean="0"/>
              <a:t>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5C1F5A-1655-4A44-91D8-954E3A85DA58}" type="slidenum">
              <a:rPr lang="en-US" smtClean="0"/>
              <a:t>‹#›</a:t>
            </a:fld>
            <a:endParaRPr lang="en-US" dirty="0"/>
          </a:p>
        </p:txBody>
      </p:sp>
    </p:spTree>
    <p:extLst>
      <p:ext uri="{BB962C8B-B14F-4D97-AF65-F5344CB8AC3E}">
        <p14:creationId xmlns:p14="http://schemas.microsoft.com/office/powerpoint/2010/main" val="19988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9F17C-5034-4323-890C-A88A049B2815}" type="datetimeFigureOut">
              <a:rPr lang="en-US" smtClean="0"/>
              <a:t>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5C1F5A-1655-4A44-91D8-954E3A85DA58}" type="slidenum">
              <a:rPr lang="en-US" smtClean="0"/>
              <a:t>‹#›</a:t>
            </a:fld>
            <a:endParaRPr lang="en-US" dirty="0"/>
          </a:p>
        </p:txBody>
      </p:sp>
    </p:spTree>
    <p:extLst>
      <p:ext uri="{BB962C8B-B14F-4D97-AF65-F5344CB8AC3E}">
        <p14:creationId xmlns:p14="http://schemas.microsoft.com/office/powerpoint/2010/main" val="644663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9F17C-5034-4323-890C-A88A049B2815}" type="datetimeFigureOut">
              <a:rPr lang="en-US" smtClean="0"/>
              <a:t>1/6/2014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C1F5A-1655-4A44-91D8-954E3A85DA58}" type="slidenum">
              <a:rPr lang="en-US" smtClean="0"/>
              <a:t>‹#›</a:t>
            </a:fld>
            <a:endParaRPr lang="en-US" dirty="0"/>
          </a:p>
        </p:txBody>
      </p:sp>
    </p:spTree>
    <p:extLst>
      <p:ext uri="{BB962C8B-B14F-4D97-AF65-F5344CB8AC3E}">
        <p14:creationId xmlns:p14="http://schemas.microsoft.com/office/powerpoint/2010/main" val="3088508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desktoppub.about.com/cs/basic/g/principles.ht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desktoppub.about.com/od/designprinciples/tp/Principles_of_Design.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desktoppub.about.com/cs/typespacing/a/leading.htm" TargetMode="External"/><Relationship Id="rId3" Type="http://schemas.openxmlformats.org/officeDocument/2006/relationships/hyperlink" Target="http://desktoppub.about.com/cs/pagelayout/g/alley.htm" TargetMode="External"/><Relationship Id="rId7" Type="http://schemas.openxmlformats.org/officeDocument/2006/relationships/hyperlink" Target="http://desktoppub.about.com/cs/typelayout/ht/textwraps.htm" TargetMode="External"/><Relationship Id="rId2" Type="http://schemas.openxmlformats.org/officeDocument/2006/relationships/hyperlink" Target="http://desktoppub.about.com/cs/typelayout/a/doublereturns.htm" TargetMode="External"/><Relationship Id="rId1" Type="http://schemas.openxmlformats.org/officeDocument/2006/relationships/slideLayout" Target="../slideLayouts/slideLayout2.xml"/><Relationship Id="rId6" Type="http://schemas.openxmlformats.org/officeDocument/2006/relationships/hyperlink" Target="http://desktoppub.about.com/cs/pagelayout/g/gutter.htm" TargetMode="External"/><Relationship Id="rId5" Type="http://schemas.openxmlformats.org/officeDocument/2006/relationships/hyperlink" Target="http://desktoppub.about.com/cs/basic/a/margins.htm" TargetMode="External"/><Relationship Id="rId4" Type="http://schemas.openxmlformats.org/officeDocument/2006/relationships/hyperlink" Target="http://desktoppub.about.com/library/glossary/bldef-ragged.htm" TargetMode="External"/><Relationship Id="rId9" Type="http://schemas.openxmlformats.org/officeDocument/2006/relationships/hyperlink" Target="http://desktoppub.about.com/cs/typespacing/a/kerningtracking.htm"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nhsdesigns.com/graphic/principles/emphasis.php"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UNIT3</a:t>
            </a:r>
            <a:br>
              <a:rPr lang="en-US" dirty="0" smtClean="0"/>
            </a:br>
            <a:r>
              <a:rPr lang="en-US" dirty="0" smtClean="0"/>
              <a:t>Elements and Principles of Design</a:t>
            </a:r>
            <a:endParaRPr lang="en-US" dirty="0"/>
          </a:p>
        </p:txBody>
      </p:sp>
      <p:sp>
        <p:nvSpPr>
          <p:cNvPr id="3" name="Content Placeholder 2"/>
          <p:cNvSpPr>
            <a:spLocks noGrp="1"/>
          </p:cNvSpPr>
          <p:nvPr>
            <p:ph idx="1"/>
          </p:nvPr>
        </p:nvSpPr>
        <p:spPr/>
        <p:txBody>
          <a:bodyPr>
            <a:normAutofit fontScale="92500"/>
          </a:bodyPr>
          <a:lstStyle/>
          <a:p>
            <a:r>
              <a:rPr lang="en-US" dirty="0" smtClean="0"/>
              <a:t>Objective: Learn and apply elements and principles of design in a product that is used in advertising.</a:t>
            </a:r>
          </a:p>
          <a:p>
            <a:r>
              <a:rPr lang="en-US" dirty="0" smtClean="0"/>
              <a:t>Essential Question: Find elements and principles of design and explain how and why they are used.</a:t>
            </a:r>
          </a:p>
          <a:p>
            <a:r>
              <a:rPr lang="en-US" dirty="0" smtClean="0"/>
              <a:t>Assignment: Create a new folder (unit 3), create new PP. Unit Project will include a book that includes all the elements and principles in advertising.</a:t>
            </a:r>
            <a:endParaRPr lang="en-US" dirty="0"/>
          </a:p>
        </p:txBody>
      </p:sp>
    </p:spTree>
    <p:extLst>
      <p:ext uri="{BB962C8B-B14F-4D97-AF65-F5344CB8AC3E}">
        <p14:creationId xmlns:p14="http://schemas.microsoft.com/office/powerpoint/2010/main" val="1300999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228600" y="3429000"/>
            <a:ext cx="8915400" cy="3951288"/>
          </a:xfrm>
        </p:spPr>
        <p:txBody>
          <a:bodyPr>
            <a:normAutofit/>
          </a:bodyPr>
          <a:lstStyle/>
          <a:p>
            <a:pPr>
              <a:buNone/>
            </a:pPr>
            <a:r>
              <a:rPr lang="en-US" dirty="0" smtClean="0"/>
              <a:t>A few simple lines added to a piece of clip art gives a sense of movement to the airplane. Short, choppy, vertical lines create a grooved texture along the edge of the timepiece sketch.</a:t>
            </a:r>
            <a:endParaRPr lang="en-US" dirty="0"/>
          </a:p>
        </p:txBody>
      </p:sp>
      <p:pic>
        <p:nvPicPr>
          <p:cNvPr id="30722" name="Picture 2" descr="examples of line used to convey movement"/>
          <p:cNvPicPr>
            <a:picLocks noChangeAspect="1" noChangeArrowheads="1"/>
          </p:cNvPicPr>
          <p:nvPr/>
        </p:nvPicPr>
        <p:blipFill>
          <a:blip r:embed="rId2" cstate="print"/>
          <a:srcRect/>
          <a:stretch>
            <a:fillRect/>
          </a:stretch>
        </p:blipFill>
        <p:spPr bwMode="auto">
          <a:xfrm>
            <a:off x="533400" y="381000"/>
            <a:ext cx="4689224" cy="1828800"/>
          </a:xfrm>
          <a:prstGeom prst="rect">
            <a:avLst/>
          </a:prstGeom>
          <a:noFill/>
        </p:spPr>
      </p:pic>
      <p:pic>
        <p:nvPicPr>
          <p:cNvPr id="30724" name="Picture 4" descr="examples of lines used to create texture"/>
          <p:cNvPicPr>
            <a:picLocks noChangeAspect="1" noChangeArrowheads="1"/>
          </p:cNvPicPr>
          <p:nvPr/>
        </p:nvPicPr>
        <p:blipFill>
          <a:blip r:embed="rId3" cstate="print"/>
          <a:srcRect/>
          <a:stretch>
            <a:fillRect/>
          </a:stretch>
        </p:blipFill>
        <p:spPr bwMode="auto">
          <a:xfrm>
            <a:off x="5257800" y="533400"/>
            <a:ext cx="2209800" cy="2518865"/>
          </a:xfrm>
          <a:prstGeom prst="rect">
            <a:avLst/>
          </a:prstGeom>
          <a:noFill/>
        </p:spPr>
      </p:pic>
    </p:spTree>
    <p:extLst>
      <p:ext uri="{BB962C8B-B14F-4D97-AF65-F5344CB8AC3E}">
        <p14:creationId xmlns:p14="http://schemas.microsoft.com/office/powerpoint/2010/main" val="2170443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xamples of lines used to convey a certain mood or emotion (coupon, clip me!)"/>
          <p:cNvPicPr>
            <a:picLocks noChangeAspect="1" noChangeArrowheads="1"/>
          </p:cNvPicPr>
          <p:nvPr/>
        </p:nvPicPr>
        <p:blipFill>
          <a:blip r:embed="rId2" cstate="print"/>
          <a:srcRect/>
          <a:stretch>
            <a:fillRect/>
          </a:stretch>
        </p:blipFill>
        <p:spPr bwMode="auto">
          <a:xfrm>
            <a:off x="304800" y="1905000"/>
            <a:ext cx="1371600" cy="3227294"/>
          </a:xfrm>
          <a:prstGeom prst="rect">
            <a:avLst/>
          </a:prstGeom>
          <a:noFill/>
        </p:spPr>
      </p:pic>
      <p:sp>
        <p:nvSpPr>
          <p:cNvPr id="3" name="Rectangle 2"/>
          <p:cNvSpPr/>
          <p:nvPr/>
        </p:nvSpPr>
        <p:spPr>
          <a:xfrm>
            <a:off x="1828800" y="762000"/>
            <a:ext cx="6705600" cy="923330"/>
          </a:xfrm>
          <a:prstGeom prst="rect">
            <a:avLst/>
          </a:prstGeom>
        </p:spPr>
        <p:txBody>
          <a:bodyPr wrap="square">
            <a:spAutoFit/>
          </a:bodyPr>
          <a:lstStyle/>
          <a:p>
            <a:r>
              <a:rPr lang="en-US" dirty="0" smtClean="0"/>
              <a:t>Dashed lines suggest a coupon, whether there is one or not. It causes many of us to take a second look at this ad because the familiar dashed line makes us think "I can save money!" </a:t>
            </a:r>
          </a:p>
        </p:txBody>
      </p:sp>
    </p:spTree>
    <p:extLst>
      <p:ext uri="{BB962C8B-B14F-4D97-AF65-F5344CB8AC3E}">
        <p14:creationId xmlns:p14="http://schemas.microsoft.com/office/powerpoint/2010/main" val="2507489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196755"/>
            <a:ext cx="5029200" cy="7086601"/>
          </a:xfrm>
        </p:spPr>
        <p:txBody>
          <a:bodyPr>
            <a:normAutofit fontScale="40000" lnSpcReduction="20000"/>
          </a:bodyPr>
          <a:lstStyle/>
          <a:p>
            <a:r>
              <a:rPr lang="en-US" sz="4500" dirty="0" smtClean="0"/>
              <a:t>Use lines to form barriers. </a:t>
            </a:r>
          </a:p>
          <a:p>
            <a:r>
              <a:rPr lang="en-US" sz="4500" dirty="0" smtClean="0"/>
              <a:t>Use lines to indicate connections. </a:t>
            </a:r>
          </a:p>
          <a:p>
            <a:r>
              <a:rPr lang="en-US" sz="4500" dirty="0" smtClean="0"/>
              <a:t>Use lines to show movement. </a:t>
            </a:r>
          </a:p>
          <a:p>
            <a:r>
              <a:rPr lang="en-US" sz="4500" dirty="0" smtClean="0"/>
              <a:t>Be aware of what the shape of lines can convey. </a:t>
            </a:r>
          </a:p>
          <a:p>
            <a:r>
              <a:rPr lang="en-US" sz="4500" dirty="0" smtClean="0"/>
              <a:t>Sharp edges could indicate tension, crispness, hardness, formality, or high tech. </a:t>
            </a:r>
          </a:p>
          <a:p>
            <a:r>
              <a:rPr lang="en-US" sz="4500" dirty="0" smtClean="0"/>
              <a:t>Soft edges and curves may be softer, flowing, more casual, or more personal.</a:t>
            </a:r>
          </a:p>
          <a:p>
            <a:r>
              <a:rPr lang="en-US" sz="4500" dirty="0" smtClean="0"/>
              <a:t>Even small changes in line thickness, endings, or shape changes can alter the look and feel of a design. </a:t>
            </a:r>
          </a:p>
          <a:p>
            <a:r>
              <a:rPr lang="en-US" sz="4500" dirty="0" smtClean="0"/>
              <a:t>In the "Advanced" logo design example, the lines that make up the triangle (letter A) go from thick at the bottom to thin at the top. They also suggest a set of steps (advancement) leading upward. </a:t>
            </a:r>
          </a:p>
          <a:p>
            <a:r>
              <a:rPr lang="en-US" sz="4500" dirty="0" smtClean="0"/>
              <a:t>Notice how the round line endings give the hammer -- drawn freehand with straight and curved lines -- a softer feel. </a:t>
            </a:r>
          </a:p>
          <a:p>
            <a:r>
              <a:rPr lang="en-US" sz="4500" dirty="0" smtClean="0"/>
              <a:t>The second version of the ifiche logo design uses rounded line endings and more curves (in the fins/lashes). Notice that a different typeface is chosen for each, to match the style of lines. </a:t>
            </a:r>
          </a:p>
          <a:p>
            <a:r>
              <a:rPr lang="en-US" sz="4500" dirty="0" smtClean="0"/>
              <a:t>You can also create interesting patterns with a series of repeating lines. None of these designs rely on color -- although changes in color can further change the appearance of the lines.</a:t>
            </a:r>
          </a:p>
          <a:p>
            <a:pPr>
              <a:buNone/>
            </a:pPr>
            <a:endParaRPr lang="en-US" dirty="0"/>
          </a:p>
        </p:txBody>
      </p:sp>
      <p:pic>
        <p:nvPicPr>
          <p:cNvPr id="35842" name="Picture 2"/>
          <p:cNvPicPr>
            <a:picLocks noChangeAspect="1" noChangeArrowheads="1"/>
          </p:cNvPicPr>
          <p:nvPr/>
        </p:nvPicPr>
        <p:blipFill rotWithShape="1">
          <a:blip r:embed="rId2" cstate="print"/>
          <a:srcRect l="18906" t="26812" r="47323" b="24333"/>
          <a:stretch/>
        </p:blipFill>
        <p:spPr bwMode="auto">
          <a:xfrm>
            <a:off x="152400" y="210403"/>
            <a:ext cx="3886200" cy="6023462"/>
          </a:xfrm>
          <a:prstGeom prst="rect">
            <a:avLst/>
          </a:prstGeom>
          <a:noFill/>
          <a:ln w="9525">
            <a:noFill/>
            <a:miter lim="800000"/>
            <a:headEnd/>
            <a:tailEnd/>
          </a:ln>
        </p:spPr>
      </p:pic>
    </p:spTree>
    <p:extLst>
      <p:ext uri="{BB962C8B-B14F-4D97-AF65-F5344CB8AC3E}">
        <p14:creationId xmlns:p14="http://schemas.microsoft.com/office/powerpoint/2010/main" val="323401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Kristen ITC" pitchFamily="66" charset="0"/>
              </a:rPr>
              <a:t>Elements of shapes </a:t>
            </a:r>
            <a:endParaRPr lang="en-US" dirty="0">
              <a:latin typeface="Kristen ITC" pitchFamily="66" charset="0"/>
            </a:endParaRPr>
          </a:p>
        </p:txBody>
      </p:sp>
    </p:spTree>
    <p:extLst>
      <p:ext uri="{BB962C8B-B14F-4D97-AF65-F5344CB8AC3E}">
        <p14:creationId xmlns:p14="http://schemas.microsoft.com/office/powerpoint/2010/main" val="3209893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r>
              <a:rPr lang="en-US" sz="4000" b="1" dirty="0" smtClean="0"/>
              <a:t>Shape/Form-</a:t>
            </a:r>
            <a:r>
              <a:rPr lang="en-US" sz="4000" dirty="0" smtClean="0"/>
              <a:t> is the external outline of an object. It is two-dimensional. Form is a shape that is three-dimensional. Organic, inorganic, open forms, closed forms, geometric shapes, geometric forms, and free form.</a:t>
            </a:r>
            <a:endParaRPr lang="en-US" sz="4000" dirty="0"/>
          </a:p>
        </p:txBody>
      </p:sp>
      <p:sp>
        <p:nvSpPr>
          <p:cNvPr id="2" name="Rectangle 1"/>
          <p:cNvSpPr/>
          <p:nvPr/>
        </p:nvSpPr>
        <p:spPr>
          <a:xfrm>
            <a:off x="381000" y="4038600"/>
            <a:ext cx="8763000" cy="1754326"/>
          </a:xfrm>
          <a:prstGeom prst="rect">
            <a:avLst/>
          </a:prstGeom>
        </p:spPr>
        <p:txBody>
          <a:bodyPr wrap="square">
            <a:spAutoFit/>
          </a:bodyPr>
          <a:lstStyle/>
          <a:p>
            <a:r>
              <a:rPr lang="en-US" sz="2400" b="1" dirty="0"/>
              <a:t>S</a:t>
            </a:r>
            <a:r>
              <a:rPr lang="en-US" sz="2400" dirty="0"/>
              <a:t>hape is one of the basic elements of design. Alone or in combination with other shapes or lines they can convey universal meanings as well as guide the eye or organize information. The three basic types of shapes are geometric, natural, and abstract</a:t>
            </a:r>
            <a:r>
              <a:rPr lang="en-US" sz="3600" dirty="0"/>
              <a:t>. </a:t>
            </a:r>
          </a:p>
        </p:txBody>
      </p:sp>
    </p:spTree>
    <p:extLst>
      <p:ext uri="{BB962C8B-B14F-4D97-AF65-F5344CB8AC3E}">
        <p14:creationId xmlns:p14="http://schemas.microsoft.com/office/powerpoint/2010/main" val="187337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Square Shapes</a:t>
            </a:r>
            <a:r>
              <a:rPr lang="en-US" dirty="0" smtClean="0"/>
              <a:t> </a:t>
            </a:r>
            <a:endParaRPr lang="en-US" dirty="0"/>
          </a:p>
        </p:txBody>
      </p:sp>
      <p:sp>
        <p:nvSpPr>
          <p:cNvPr id="3" name="Content Placeholder 2"/>
          <p:cNvSpPr>
            <a:spLocks noGrp="1"/>
          </p:cNvSpPr>
          <p:nvPr>
            <p:ph idx="1"/>
          </p:nvPr>
        </p:nvSpPr>
        <p:spPr>
          <a:xfrm>
            <a:off x="0" y="1219200"/>
            <a:ext cx="9144000" cy="5638800"/>
          </a:xfrm>
        </p:spPr>
        <p:txBody>
          <a:bodyPr>
            <a:normAutofit fontScale="85000" lnSpcReduction="10000"/>
          </a:bodyPr>
          <a:lstStyle/>
          <a:p>
            <a:r>
              <a:rPr lang="en-US" dirty="0"/>
              <a:t>To symbolize honesty, stability, equality, comfort, or familiarity. It could also symbolize rigidity or uniformity. </a:t>
            </a:r>
          </a:p>
          <a:p>
            <a:r>
              <a:rPr lang="en-US" dirty="0" smtClean="0"/>
              <a:t>Squares are familiar, trusted shapes. Because the vast majority of the text we read is set in squares and rectangles, it has become familiar, safe, and comfortable.</a:t>
            </a:r>
          </a:p>
          <a:p>
            <a:r>
              <a:rPr lang="en-US" dirty="0" smtClean="0"/>
              <a:t>Some designers might equate square with boring. It's true that other, unexpected shapes, can grab attention better than the simple square but don't forget the importance of comfort and familiarity. Imagine how difficult it becomes to file everyday correspondence if letterhead came in a variety of triangles or freeform shapes. Try reading an entire book with all the text set in circles. Squares and rectangles definitely have a place in design.</a:t>
            </a:r>
          </a:p>
          <a:p>
            <a:endParaRPr lang="en-US" dirty="0"/>
          </a:p>
        </p:txBody>
      </p:sp>
    </p:spTree>
    <p:extLst>
      <p:ext uri="{BB962C8B-B14F-4D97-AF65-F5344CB8AC3E}">
        <p14:creationId xmlns:p14="http://schemas.microsoft.com/office/powerpoint/2010/main" val="1685496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Circle Shapes</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r>
              <a:rPr lang="en-US" dirty="0"/>
              <a:t>To symbolize infinity and protectiveness. Circles could also suggest something well-rounded or complete. Similar to protectiveness, circles could also imply security. </a:t>
            </a:r>
            <a:endParaRPr lang="en-US" dirty="0" smtClean="0"/>
          </a:p>
          <a:p>
            <a:r>
              <a:rPr lang="en-US" dirty="0" smtClean="0"/>
              <a:t>They are also protective (think of protective encircling arms). They can also denote free movement such as a rolling ball or a more controlled movement such as a spinning globe. </a:t>
            </a:r>
          </a:p>
          <a:p>
            <a:r>
              <a:rPr lang="en-US" dirty="0" smtClean="0"/>
              <a:t>Outside of logo designs, circles are less common elements of design which makes them good for grabbing attention, providing emphasis, and breaking up familiar rectangular blocks of text. You could set text in circles or simply use a circle as the background for more traditional blocks of text.</a:t>
            </a:r>
            <a:endParaRPr lang="en-US" dirty="0"/>
          </a:p>
        </p:txBody>
      </p:sp>
    </p:spTree>
    <p:extLst>
      <p:ext uri="{BB962C8B-B14F-4D97-AF65-F5344CB8AC3E}">
        <p14:creationId xmlns:p14="http://schemas.microsoft.com/office/powerpoint/2010/main" val="12869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Triangle Shapes</a:t>
            </a:r>
            <a:r>
              <a:rPr lang="en-US" dirty="0" smtClean="0"/>
              <a:t> </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T</a:t>
            </a:r>
            <a:r>
              <a:rPr lang="en-US" dirty="0" smtClean="0"/>
              <a:t>riangles suggest action. They are dynamic. Triangles may convey either conflict or strength. Triangles can direct movement (up, down, left, right — depending on which way they 'point') but rather than moving themselves, they point the way for the reader.</a:t>
            </a:r>
          </a:p>
          <a:p>
            <a:r>
              <a:rPr lang="en-US" dirty="0"/>
              <a:t>To symbolize action or conflict. In a logo, a triangle might be better suited to a growing, dynamic high tech company than the more stable, familiar square, for example. </a:t>
            </a:r>
          </a:p>
          <a:p>
            <a:r>
              <a:rPr lang="en-US" dirty="0" smtClean="0"/>
              <a:t>Triangles are suggestive of many different shapes and ideas. They can represent a religious Trinity, a pyramid, a flag or pennant, an arrow, a beacon.</a:t>
            </a:r>
            <a:endParaRPr lang="en-US" dirty="0"/>
          </a:p>
        </p:txBody>
      </p:sp>
    </p:spTree>
    <p:extLst>
      <p:ext uri="{BB962C8B-B14F-4D97-AF65-F5344CB8AC3E}">
        <p14:creationId xmlns:p14="http://schemas.microsoft.com/office/powerpoint/2010/main" val="1498497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Practical Use of Shapes</a:t>
            </a:r>
            <a:r>
              <a:rPr lang="en-US" dirty="0" smtClean="0"/>
              <a:t> </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A</a:t>
            </a:r>
            <a:r>
              <a:rPr lang="en-US" dirty="0" smtClean="0"/>
              <a:t>s with lines, whether shapes appear as part of a graphic element, such as a logo or illustration, or the shapes themselves are the graphic element, such as frames or boxes, use them purposefully in the overall design.</a:t>
            </a:r>
          </a:p>
          <a:p>
            <a:pPr>
              <a:buNone/>
            </a:pPr>
            <a:r>
              <a:rPr lang="en-US" b="1" dirty="0" smtClean="0"/>
              <a:t>S</a:t>
            </a:r>
            <a:r>
              <a:rPr lang="en-US" dirty="0" smtClean="0"/>
              <a:t>ome ways that you might use shapes in your design are to: </a:t>
            </a:r>
          </a:p>
          <a:p>
            <a:pPr lvl="2"/>
            <a:r>
              <a:rPr lang="en-US" dirty="0" smtClean="0"/>
              <a:t>Organize, connect, separate </a:t>
            </a:r>
          </a:p>
          <a:p>
            <a:pPr lvl="2"/>
            <a:r>
              <a:rPr lang="en-US" dirty="0" smtClean="0"/>
              <a:t>Symbolize an idea </a:t>
            </a:r>
          </a:p>
          <a:p>
            <a:pPr lvl="2"/>
            <a:r>
              <a:rPr lang="en-US" dirty="0" smtClean="0"/>
              <a:t>Create movement </a:t>
            </a:r>
          </a:p>
          <a:p>
            <a:pPr lvl="2"/>
            <a:r>
              <a:rPr lang="en-US" dirty="0" smtClean="0"/>
              <a:t>Provide texture or depth </a:t>
            </a:r>
          </a:p>
          <a:p>
            <a:pPr lvl="2"/>
            <a:r>
              <a:rPr lang="en-US" dirty="0" smtClean="0"/>
              <a:t>Convey a mood or emotion </a:t>
            </a:r>
          </a:p>
          <a:p>
            <a:pPr lvl="2"/>
            <a:r>
              <a:rPr lang="en-US" dirty="0" smtClean="0"/>
              <a:t>Provide emphasis </a:t>
            </a:r>
          </a:p>
          <a:p>
            <a:pPr lvl="2"/>
            <a:r>
              <a:rPr lang="en-US" dirty="0" smtClean="0"/>
              <a:t>Provide a framework </a:t>
            </a:r>
          </a:p>
          <a:p>
            <a:pPr>
              <a:buNone/>
            </a:pPr>
            <a:endParaRPr lang="en-US" dirty="0"/>
          </a:p>
        </p:txBody>
      </p:sp>
    </p:spTree>
    <p:extLst>
      <p:ext uri="{BB962C8B-B14F-4D97-AF65-F5344CB8AC3E}">
        <p14:creationId xmlns:p14="http://schemas.microsoft.com/office/powerpoint/2010/main" val="2699625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Geometric Shapes</a:t>
            </a:r>
            <a:endParaRPr lang="en-US" dirty="0"/>
          </a:p>
        </p:txBody>
      </p:sp>
      <p:sp>
        <p:nvSpPr>
          <p:cNvPr id="3" name="Content Placeholder 2"/>
          <p:cNvSpPr>
            <a:spLocks noGrp="1"/>
          </p:cNvSpPr>
          <p:nvPr>
            <p:ph idx="1"/>
          </p:nvPr>
        </p:nvSpPr>
        <p:spPr/>
        <p:txBody>
          <a:bodyPr>
            <a:noAutofit/>
          </a:bodyPr>
          <a:lstStyle/>
          <a:p>
            <a:r>
              <a:rPr lang="en-US" sz="4000" dirty="0" smtClean="0"/>
              <a:t>An octagon, especially a red one, usually means stop. </a:t>
            </a:r>
          </a:p>
          <a:p>
            <a:r>
              <a:rPr lang="en-US" sz="4000" dirty="0" smtClean="0"/>
              <a:t>A starburst is commonly used to grab attention and identify something that is new, improved, or 'on sale.'</a:t>
            </a:r>
            <a:endParaRPr lang="en-US" sz="4000" dirty="0"/>
          </a:p>
        </p:txBody>
      </p:sp>
    </p:spTree>
    <p:extLst>
      <p:ext uri="{BB962C8B-B14F-4D97-AF65-F5344CB8AC3E}">
        <p14:creationId xmlns:p14="http://schemas.microsoft.com/office/powerpoint/2010/main" val="1996981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590800"/>
            <a:ext cx="8458200" cy="1470025"/>
          </a:xfrm>
        </p:spPr>
        <p:txBody>
          <a:bodyPr numCol="2">
            <a:normAutofit fontScale="90000"/>
          </a:bodyPr>
          <a:lstStyle/>
          <a:p>
            <a:r>
              <a:rPr lang="en-US" dirty="0" smtClean="0"/>
              <a:t>Line</a:t>
            </a:r>
            <a:br>
              <a:rPr lang="en-US" dirty="0" smtClean="0"/>
            </a:br>
            <a:r>
              <a:rPr lang="en-US" dirty="0" smtClean="0"/>
              <a:t>Shape/Form</a:t>
            </a:r>
            <a:br>
              <a:rPr lang="en-US" dirty="0" smtClean="0"/>
            </a:br>
            <a:r>
              <a:rPr lang="en-US" dirty="0" smtClean="0"/>
              <a:t>Size</a:t>
            </a:r>
            <a:br>
              <a:rPr lang="en-US" dirty="0" smtClean="0"/>
            </a:br>
            <a:r>
              <a:rPr lang="en-US" dirty="0" smtClean="0"/>
              <a:t>Texture</a:t>
            </a:r>
            <a:br>
              <a:rPr lang="en-US" dirty="0" smtClean="0"/>
            </a:br>
            <a:r>
              <a:rPr lang="en-US" dirty="0" smtClean="0"/>
              <a:t>Color</a:t>
            </a:r>
            <a:r>
              <a:rPr lang="en-US" dirty="0" smtClean="0"/>
              <a:t/>
            </a:r>
            <a:br>
              <a:rPr lang="en-US" dirty="0" smtClean="0"/>
            </a:br>
            <a:r>
              <a:rPr lang="en-US" dirty="0" smtClean="0"/>
              <a:t>Taste</a:t>
            </a:r>
            <a:br>
              <a:rPr lang="en-US" dirty="0" smtClean="0"/>
            </a:br>
            <a:r>
              <a:rPr lang="en-US" dirty="0" smtClean="0"/>
              <a:t>Smell</a:t>
            </a:r>
            <a:br>
              <a:rPr lang="en-US" dirty="0" smtClean="0"/>
            </a:br>
            <a:r>
              <a:rPr lang="en-US" dirty="0" smtClean="0"/>
              <a:t>Hearing</a:t>
            </a:r>
            <a:br>
              <a:rPr lang="en-US" dirty="0" smtClean="0"/>
            </a:br>
            <a:r>
              <a:rPr lang="en-US" dirty="0" smtClean="0"/>
              <a:t>Typography</a:t>
            </a:r>
            <a:endParaRPr lang="en-US" dirty="0"/>
          </a:p>
        </p:txBody>
      </p:sp>
      <p:sp>
        <p:nvSpPr>
          <p:cNvPr id="5" name="Rectangle 4"/>
          <p:cNvSpPr/>
          <p:nvPr/>
        </p:nvSpPr>
        <p:spPr>
          <a:xfrm>
            <a:off x="2605016" y="304800"/>
            <a:ext cx="4343400" cy="707886"/>
          </a:xfrm>
          <a:prstGeom prst="rect">
            <a:avLst/>
          </a:prstGeom>
        </p:spPr>
        <p:txBody>
          <a:bodyPr wrap="square">
            <a:spAutoFit/>
          </a:bodyPr>
          <a:lstStyle/>
          <a:p>
            <a:r>
              <a:rPr lang="en-US" sz="4000" b="1" dirty="0">
                <a:latin typeface="+mj-lt"/>
                <a:ea typeface="+mj-ea"/>
                <a:cs typeface="+mj-cs"/>
              </a:rPr>
              <a:t>Elements of Design</a:t>
            </a:r>
          </a:p>
        </p:txBody>
      </p:sp>
    </p:spTree>
    <p:extLst>
      <p:ext uri="{BB962C8B-B14F-4D97-AF65-F5344CB8AC3E}">
        <p14:creationId xmlns:p14="http://schemas.microsoft.com/office/powerpoint/2010/main" val="1301337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Natural Shapes</a:t>
            </a:r>
            <a:endParaRPr lang="en-US" dirty="0"/>
          </a:p>
        </p:txBody>
      </p:sp>
      <p:sp>
        <p:nvSpPr>
          <p:cNvPr id="3" name="Content Placeholder 2"/>
          <p:cNvSpPr>
            <a:spLocks noGrp="1"/>
          </p:cNvSpPr>
          <p:nvPr>
            <p:ph idx="1"/>
          </p:nvPr>
        </p:nvSpPr>
        <p:spPr/>
        <p:txBody>
          <a:bodyPr>
            <a:normAutofit/>
          </a:bodyPr>
          <a:lstStyle/>
          <a:p>
            <a:r>
              <a:rPr lang="en-US" sz="3200" dirty="0" smtClean="0"/>
              <a:t>Natural shapes can add interest and reinforce a theme. Rather than a plain box, frame text with a coiling rope or a spray of leaves or flowers. Use a freeform, non-symmetrical shape to convey a feeling of spontaneity.</a:t>
            </a:r>
            <a:endParaRPr lang="en-US" sz="3200" dirty="0"/>
          </a:p>
        </p:txBody>
      </p:sp>
    </p:spTree>
    <p:extLst>
      <p:ext uri="{BB962C8B-B14F-4D97-AF65-F5344CB8AC3E}">
        <p14:creationId xmlns:p14="http://schemas.microsoft.com/office/powerpoint/2010/main" val="3687147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Abstract Shapes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Some abstract shapes are almost universally recognized and easily 'read' even when the text is in an unfamiliar language. </a:t>
            </a:r>
          </a:p>
          <a:p>
            <a:r>
              <a:rPr lang="en-US" dirty="0" smtClean="0"/>
              <a:t>The stylized wheelchair, the male and female symbols for restrooms, and the jagged steps for stairs or an escalator are some examples. </a:t>
            </a:r>
          </a:p>
          <a:p>
            <a:r>
              <a:rPr lang="en-US" dirty="0" smtClean="0"/>
              <a:t>Icons are often abstract or stylized shapes. For example, a rectangle with a 'folded corner' often indicates a page in a document or a word processing program.</a:t>
            </a:r>
          </a:p>
          <a:p>
            <a:r>
              <a:rPr lang="en-US" dirty="0" smtClean="0"/>
              <a:t> A hollow circle or oval with smaller circles on the 'path' may be a literal representation of a planetary system or symbolic of a network, such as a computer network.</a:t>
            </a:r>
            <a:endParaRPr lang="en-US" dirty="0"/>
          </a:p>
        </p:txBody>
      </p:sp>
    </p:spTree>
    <p:extLst>
      <p:ext uri="{BB962C8B-B14F-4D97-AF65-F5344CB8AC3E}">
        <p14:creationId xmlns:p14="http://schemas.microsoft.com/office/powerpoint/2010/main" val="714753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l="18735" t="23964" r="49367" b="20894"/>
          <a:stretch/>
        </p:blipFill>
        <p:spPr bwMode="auto">
          <a:xfrm>
            <a:off x="335191" y="304800"/>
            <a:ext cx="3422422" cy="5967413"/>
          </a:xfrm>
          <a:prstGeom prst="rect">
            <a:avLst/>
          </a:prstGeom>
          <a:noFill/>
          <a:ln w="9525">
            <a:noFill/>
            <a:miter lim="800000"/>
            <a:headEnd/>
            <a:tailEnd/>
          </a:ln>
        </p:spPr>
      </p:pic>
      <p:sp>
        <p:nvSpPr>
          <p:cNvPr id="3" name="Content Placeholder 2"/>
          <p:cNvSpPr>
            <a:spLocks noGrp="1"/>
          </p:cNvSpPr>
          <p:nvPr>
            <p:ph idx="1"/>
          </p:nvPr>
        </p:nvSpPr>
        <p:spPr>
          <a:xfrm>
            <a:off x="3962400" y="533400"/>
            <a:ext cx="5181600" cy="6553200"/>
          </a:xfrm>
        </p:spPr>
        <p:txBody>
          <a:bodyPr>
            <a:normAutofit fontScale="92500" lnSpcReduction="20000"/>
          </a:bodyPr>
          <a:lstStyle/>
          <a:p>
            <a:r>
              <a:rPr lang="en-US" sz="3400" dirty="0" smtClean="0"/>
              <a:t>Everything has a shape but the basic shapes of circles, squares, and triangles can be very effective in logo design, in part because of their simplicity. These shapes have certain sub-conscious meanings as well. </a:t>
            </a:r>
          </a:p>
          <a:p>
            <a:r>
              <a:rPr lang="en-US" sz="3400" b="1" dirty="0" smtClean="0"/>
              <a:t>The circle is protective or infinite. </a:t>
            </a:r>
          </a:p>
          <a:p>
            <a:r>
              <a:rPr lang="en-US" sz="3400" b="1" dirty="0" smtClean="0"/>
              <a:t>The square denotes stability, equality, and honesty. </a:t>
            </a:r>
          </a:p>
          <a:p>
            <a:r>
              <a:rPr lang="en-US" sz="3400" b="1" dirty="0" smtClean="0"/>
              <a:t>The triangle suggests tension or conflict or action. </a:t>
            </a:r>
          </a:p>
          <a:p>
            <a:pPr>
              <a:buNone/>
            </a:pPr>
            <a:endParaRPr lang="en-US" dirty="0"/>
          </a:p>
        </p:txBody>
      </p:sp>
    </p:spTree>
    <p:extLst>
      <p:ext uri="{BB962C8B-B14F-4D97-AF65-F5344CB8AC3E}">
        <p14:creationId xmlns:p14="http://schemas.microsoft.com/office/powerpoint/2010/main" val="3454645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2980" y="1676400"/>
            <a:ext cx="1853097" cy="536256"/>
          </a:xfrm>
        </p:spPr>
        <p:txBody>
          <a:bodyPr>
            <a:normAutofit fontScale="90000"/>
          </a:bodyPr>
          <a:lstStyle/>
          <a:p>
            <a:r>
              <a:rPr lang="en-US" dirty="0" smtClean="0"/>
              <a:t>Exercise</a:t>
            </a:r>
            <a:endParaRPr lang="en-US" dirty="0"/>
          </a:p>
        </p:txBody>
      </p:sp>
      <p:sp>
        <p:nvSpPr>
          <p:cNvPr id="3" name="Content Placeholder 2"/>
          <p:cNvSpPr>
            <a:spLocks noGrp="1"/>
          </p:cNvSpPr>
          <p:nvPr>
            <p:ph idx="1"/>
          </p:nvPr>
        </p:nvSpPr>
        <p:spPr>
          <a:xfrm>
            <a:off x="1409289" y="457200"/>
            <a:ext cx="4996547" cy="2350100"/>
          </a:xfrm>
        </p:spPr>
        <p:txBody>
          <a:bodyPr>
            <a:normAutofit fontScale="77500" lnSpcReduction="20000"/>
          </a:bodyPr>
          <a:lstStyle/>
          <a:p>
            <a:r>
              <a:rPr lang="en-US" dirty="0" smtClean="0"/>
              <a:t>Find a magazine advertisement that fits the idea of using lines and shapes. Cut it out and SAVE IT, you will create an element of design book using magazine ads.</a:t>
            </a:r>
          </a:p>
          <a:p>
            <a:r>
              <a:rPr lang="en-US" dirty="0" smtClean="0"/>
              <a:t>Find one in class or do it for homework.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5114" y="2971800"/>
            <a:ext cx="2905472" cy="308706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2610" t="10164" r="3104" b="76391"/>
          <a:stretch/>
        </p:blipFill>
        <p:spPr>
          <a:xfrm>
            <a:off x="6405836" y="4212654"/>
            <a:ext cx="1392783" cy="309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Oval 5"/>
          <p:cNvSpPr/>
          <p:nvPr/>
        </p:nvSpPr>
        <p:spPr>
          <a:xfrm>
            <a:off x="7699529" y="4674692"/>
            <a:ext cx="99090" cy="2210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chemeClr val="tx1"/>
                </a:solidFill>
                <a:prstDash val="solid"/>
              </a:ln>
              <a:solidFill>
                <a:schemeClr val="tx1"/>
              </a:solidFill>
              <a:effectLst>
                <a:outerShdw blurRad="63500" dir="3600000" algn="tl" rotWithShape="0">
                  <a:srgbClr val="000000">
                    <a:alpha val="70000"/>
                  </a:srgbClr>
                </a:outerShdw>
              </a:effectLst>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4817"/>
          <a:stretch/>
        </p:blipFill>
        <p:spPr>
          <a:xfrm>
            <a:off x="738685" y="3407581"/>
            <a:ext cx="1812242" cy="2736682"/>
          </a:xfrm>
          <a:prstGeom prst="rect">
            <a:avLst/>
          </a:prstGeom>
        </p:spPr>
      </p:pic>
      <p:cxnSp>
        <p:nvCxnSpPr>
          <p:cNvPr id="16" name="Straight Arrow Connector 15"/>
          <p:cNvCxnSpPr/>
          <p:nvPr/>
        </p:nvCxnSpPr>
        <p:spPr>
          <a:xfrm flipH="1">
            <a:off x="1281186" y="6144263"/>
            <a:ext cx="135316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3980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UNIT3</a:t>
            </a:r>
            <a:br>
              <a:rPr lang="en-US" dirty="0" smtClean="0"/>
            </a:br>
            <a:r>
              <a:rPr lang="en-US" dirty="0" smtClean="0"/>
              <a:t>Elements and Principles of Design</a:t>
            </a:r>
            <a:endParaRPr lang="en-US" dirty="0"/>
          </a:p>
        </p:txBody>
      </p:sp>
      <p:sp>
        <p:nvSpPr>
          <p:cNvPr id="3" name="Content Placeholder 2"/>
          <p:cNvSpPr>
            <a:spLocks noGrp="1"/>
          </p:cNvSpPr>
          <p:nvPr>
            <p:ph idx="1"/>
          </p:nvPr>
        </p:nvSpPr>
        <p:spPr/>
        <p:txBody>
          <a:bodyPr>
            <a:normAutofit/>
          </a:bodyPr>
          <a:lstStyle/>
          <a:p>
            <a:r>
              <a:rPr lang="en-US" dirty="0" smtClean="0"/>
              <a:t>Objective: Elements of Size/Mass and Texture</a:t>
            </a:r>
          </a:p>
          <a:p>
            <a:r>
              <a:rPr lang="en-US" dirty="0" smtClean="0"/>
              <a:t>Essential Question: Find elements of size/mass and texture in an advertisement and explain how and why it was used. </a:t>
            </a:r>
          </a:p>
          <a:p>
            <a:r>
              <a:rPr lang="en-US" dirty="0" smtClean="0"/>
              <a:t>Assignment: Define size/mass and texture elements and find an ad and describe both elements.</a:t>
            </a:r>
            <a:endParaRPr lang="en-US" dirty="0"/>
          </a:p>
        </p:txBody>
      </p:sp>
    </p:spTree>
    <p:extLst>
      <p:ext uri="{BB962C8B-B14F-4D97-AF65-F5344CB8AC3E}">
        <p14:creationId xmlns:p14="http://schemas.microsoft.com/office/powerpoint/2010/main" val="2473977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Introduction to Mass as an</a:t>
            </a:r>
            <a:br>
              <a:rPr lang="en-US" b="1" dirty="0" smtClean="0"/>
            </a:br>
            <a:r>
              <a:rPr lang="en-US" b="1" dirty="0" smtClean="0"/>
              <a:t> Element of Design</a:t>
            </a:r>
            <a:endParaRPr lang="en-US" dirty="0"/>
          </a:p>
        </p:txBody>
      </p:sp>
      <p:sp>
        <p:nvSpPr>
          <p:cNvPr id="3" name="Content Placeholder 2"/>
          <p:cNvSpPr>
            <a:spLocks noGrp="1"/>
          </p:cNvSpPr>
          <p:nvPr>
            <p:ph idx="1"/>
          </p:nvPr>
        </p:nvSpPr>
        <p:spPr>
          <a:xfrm>
            <a:off x="457200" y="2057400"/>
            <a:ext cx="8229600" cy="4068763"/>
          </a:xfrm>
        </p:spPr>
        <p:txBody>
          <a:bodyPr>
            <a:normAutofit fontScale="77500" lnSpcReduction="20000"/>
          </a:bodyPr>
          <a:lstStyle/>
          <a:p>
            <a:pPr>
              <a:buNone/>
            </a:pPr>
            <a:r>
              <a:rPr lang="en-US" dirty="0" smtClean="0"/>
              <a:t>Mass is size. There is physical size and visual size.</a:t>
            </a:r>
          </a:p>
          <a:p>
            <a:pPr marL="0" indent="0">
              <a:buNone/>
            </a:pPr>
            <a:r>
              <a:rPr lang="en-US" b="1" dirty="0"/>
              <a:t>to create contrast</a:t>
            </a:r>
            <a:r>
              <a:rPr lang="en-US" dirty="0"/>
              <a:t/>
            </a:r>
            <a:br>
              <a:rPr lang="en-US" dirty="0"/>
            </a:br>
            <a:r>
              <a:rPr lang="en-US" dirty="0"/>
              <a:t>Example: A designer might design a full-page magazine ad using a single small image in the middle of the page with lots of white space. The contrast between the size of the page and the size of the content (image) draws attention to the image and can create a specific mood (depending on other elements) such as conservative, elegant, lonely, or open.</a:t>
            </a:r>
          </a:p>
          <a:p>
            <a:r>
              <a:rPr lang="en-US" dirty="0"/>
              <a:t>Larger font</a:t>
            </a:r>
          </a:p>
          <a:p>
            <a:r>
              <a:rPr lang="en-US" dirty="0"/>
              <a:t>Image that is out of the ordinary size as </a:t>
            </a:r>
            <a:r>
              <a:rPr lang="en-US" dirty="0" err="1"/>
              <a:t>dipicted</a:t>
            </a:r>
            <a:r>
              <a:rPr lang="en-US" dirty="0"/>
              <a:t> in ad. </a:t>
            </a:r>
          </a:p>
          <a:p>
            <a:pPr>
              <a:buNone/>
            </a:pPr>
            <a:r>
              <a:rPr lang="en-US" dirty="0" smtClean="0"/>
              <a:t> </a:t>
            </a:r>
            <a:endParaRPr lang="en-US" dirty="0"/>
          </a:p>
        </p:txBody>
      </p:sp>
      <p:pic>
        <p:nvPicPr>
          <p:cNvPr id="9218" name="Picture 2" descr="Mass, an element of design"/>
          <p:cNvPicPr>
            <a:picLocks noChangeAspect="1" noChangeArrowheads="1"/>
          </p:cNvPicPr>
          <p:nvPr/>
        </p:nvPicPr>
        <p:blipFill>
          <a:blip r:embed="rId2" cstate="print"/>
          <a:srcRect/>
          <a:stretch>
            <a:fillRect/>
          </a:stretch>
        </p:blipFill>
        <p:spPr bwMode="auto">
          <a:xfrm>
            <a:off x="914400" y="914400"/>
            <a:ext cx="1600200" cy="1085850"/>
          </a:xfrm>
          <a:prstGeom prst="rect">
            <a:avLst/>
          </a:prstGeom>
          <a:noFill/>
        </p:spPr>
      </p:pic>
    </p:spTree>
    <p:extLst>
      <p:ext uri="{BB962C8B-B14F-4D97-AF65-F5344CB8AC3E}">
        <p14:creationId xmlns:p14="http://schemas.microsoft.com/office/powerpoint/2010/main" val="3918779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Find a magazine advertisement that fits the idea of using mass. Cut it out and SAVE IT, ad  it to your project book.</a:t>
            </a:r>
          </a:p>
        </p:txBody>
      </p:sp>
    </p:spTree>
    <p:extLst>
      <p:ext uri="{BB962C8B-B14F-4D97-AF65-F5344CB8AC3E}">
        <p14:creationId xmlns:p14="http://schemas.microsoft.com/office/powerpoint/2010/main" val="1082673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Introduction to Texture as an</a:t>
            </a:r>
            <a:br>
              <a:rPr lang="en-US" b="1" dirty="0" smtClean="0"/>
            </a:br>
            <a:r>
              <a:rPr lang="en-US" b="1" dirty="0" smtClean="0"/>
              <a:t> Element of Design</a:t>
            </a:r>
            <a:endParaRPr lang="en-US" dirty="0"/>
          </a:p>
        </p:txBody>
      </p:sp>
      <p:sp>
        <p:nvSpPr>
          <p:cNvPr id="3" name="Content Placeholder 2"/>
          <p:cNvSpPr>
            <a:spLocks noGrp="1"/>
          </p:cNvSpPr>
          <p:nvPr>
            <p:ph idx="1"/>
          </p:nvPr>
        </p:nvSpPr>
        <p:spPr>
          <a:xfrm>
            <a:off x="457200" y="2133600"/>
            <a:ext cx="8229600" cy="3992563"/>
          </a:xfrm>
        </p:spPr>
        <p:txBody>
          <a:bodyPr>
            <a:normAutofit fontScale="70000" lnSpcReduction="20000"/>
          </a:bodyPr>
          <a:lstStyle/>
          <a:p>
            <a:r>
              <a:rPr lang="en-US" dirty="0" smtClean="0"/>
              <a:t>For desktop publishing, actual texture is the feel of the paper. </a:t>
            </a:r>
          </a:p>
          <a:p>
            <a:r>
              <a:rPr lang="en-US" dirty="0" smtClean="0"/>
              <a:t>Is it smooth to the touch or rough? </a:t>
            </a:r>
          </a:p>
          <a:p>
            <a:r>
              <a:rPr lang="en-US" dirty="0" smtClean="0"/>
              <a:t>Textures can also be visual. On the Web, especially, backgrounds that simulate familiar fabrics, stone, and other textures are common. </a:t>
            </a:r>
          </a:p>
          <a:p>
            <a:r>
              <a:rPr lang="en-US" dirty="0" smtClean="0"/>
              <a:t>Can you tell by looking whether a paper will be soft and smooth or rougher? </a:t>
            </a:r>
          </a:p>
          <a:p>
            <a:r>
              <a:rPr lang="en-US" dirty="0" smtClean="0"/>
              <a:t>Are the visual textures used in place of actual papers of that texture or do they relate in some way to the purpose of the printed piece (such as a stone texture for a tile company)? See and feel the difference in textures on embossed pieces or other types of raised printing. </a:t>
            </a:r>
          </a:p>
          <a:p>
            <a:endParaRPr lang="en-US" dirty="0"/>
          </a:p>
        </p:txBody>
      </p:sp>
      <p:pic>
        <p:nvPicPr>
          <p:cNvPr id="20482" name="Picture 2" descr="Texture, an element of design"/>
          <p:cNvPicPr>
            <a:picLocks noChangeAspect="1" noChangeArrowheads="1"/>
          </p:cNvPicPr>
          <p:nvPr/>
        </p:nvPicPr>
        <p:blipFill>
          <a:blip r:embed="rId2" cstate="print"/>
          <a:srcRect/>
          <a:stretch>
            <a:fillRect/>
          </a:stretch>
        </p:blipFill>
        <p:spPr bwMode="auto">
          <a:xfrm>
            <a:off x="838200" y="762000"/>
            <a:ext cx="1600200" cy="1085850"/>
          </a:xfrm>
          <a:prstGeom prst="rect">
            <a:avLst/>
          </a:prstGeom>
          <a:noFill/>
        </p:spPr>
      </p:pic>
    </p:spTree>
    <p:extLst>
      <p:ext uri="{BB962C8B-B14F-4D97-AF65-F5344CB8AC3E}">
        <p14:creationId xmlns:p14="http://schemas.microsoft.com/office/powerpoint/2010/main" val="1281921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t>Symbolic textures created with lines or shapes</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27650" name="Picture 2"/>
          <p:cNvPicPr>
            <a:picLocks noChangeAspect="1" noChangeArrowheads="1"/>
          </p:cNvPicPr>
          <p:nvPr/>
        </p:nvPicPr>
        <p:blipFill>
          <a:blip r:embed="rId2" cstate="print"/>
          <a:srcRect l="6875" t="34000" r="48125" b="33000"/>
          <a:stretch>
            <a:fillRect/>
          </a:stretch>
        </p:blipFill>
        <p:spPr bwMode="auto">
          <a:xfrm>
            <a:off x="533399" y="1371600"/>
            <a:ext cx="8312727" cy="4495800"/>
          </a:xfrm>
          <a:prstGeom prst="rect">
            <a:avLst/>
          </a:prstGeom>
          <a:noFill/>
          <a:ln w="9525">
            <a:noFill/>
            <a:miter lim="800000"/>
            <a:headEnd/>
            <a:tailEnd/>
          </a:ln>
        </p:spPr>
      </p:pic>
    </p:spTree>
    <p:extLst>
      <p:ext uri="{BB962C8B-B14F-4D97-AF65-F5344CB8AC3E}">
        <p14:creationId xmlns:p14="http://schemas.microsoft.com/office/powerpoint/2010/main" val="1751424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Find a magazine advertisement that fits the idea of using TEXTURE. Cut it out and SAVE IT, you will create an element of design book using magazine ads.</a:t>
            </a:r>
          </a:p>
          <a:p>
            <a:r>
              <a:rPr lang="en-US" dirty="0" smtClean="0"/>
              <a:t>Find one in class or do it for homework.</a:t>
            </a:r>
          </a:p>
        </p:txBody>
      </p:sp>
    </p:spTree>
    <p:extLst>
      <p:ext uri="{BB962C8B-B14F-4D97-AF65-F5344CB8AC3E}">
        <p14:creationId xmlns:p14="http://schemas.microsoft.com/office/powerpoint/2010/main" val="3041416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349045"/>
            <a:ext cx="7010400" cy="5791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Principles of Design</a:t>
            </a:r>
          </a:p>
          <a:p>
            <a:r>
              <a:rPr lang="en-US" dirty="0" smtClean="0"/>
              <a:t>Contrast</a:t>
            </a:r>
            <a:br>
              <a:rPr lang="en-US" dirty="0" smtClean="0"/>
            </a:br>
            <a:r>
              <a:rPr lang="en-US" dirty="0" smtClean="0"/>
              <a:t>Alignment</a:t>
            </a:r>
          </a:p>
          <a:p>
            <a:r>
              <a:rPr lang="en-US" dirty="0" smtClean="0"/>
              <a:t>Balance</a:t>
            </a:r>
          </a:p>
          <a:p>
            <a:r>
              <a:rPr lang="en-US" dirty="0" smtClean="0"/>
              <a:t>Repetition</a:t>
            </a:r>
          </a:p>
          <a:p>
            <a:r>
              <a:rPr lang="en-US" dirty="0" smtClean="0"/>
              <a:t>Proximity (Unity)</a:t>
            </a:r>
          </a:p>
          <a:p>
            <a:r>
              <a:rPr lang="en-US" dirty="0" smtClean="0"/>
              <a:t>White Space</a:t>
            </a:r>
          </a:p>
          <a:p>
            <a:r>
              <a:rPr lang="en-US" dirty="0" smtClean="0"/>
              <a:t>Rule of Thirds</a:t>
            </a:r>
            <a:endParaRPr lang="en-US" dirty="0"/>
          </a:p>
        </p:txBody>
      </p:sp>
    </p:spTree>
    <p:extLst>
      <p:ext uri="{BB962C8B-B14F-4D97-AF65-F5344CB8AC3E}">
        <p14:creationId xmlns:p14="http://schemas.microsoft.com/office/powerpoint/2010/main" val="33232070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UNIT3</a:t>
            </a:r>
            <a:br>
              <a:rPr lang="en-US" dirty="0" smtClean="0"/>
            </a:br>
            <a:r>
              <a:rPr lang="en-US" dirty="0" smtClean="0"/>
              <a:t>Elements and Principles of Design</a:t>
            </a:r>
            <a:endParaRPr lang="en-US" dirty="0"/>
          </a:p>
        </p:txBody>
      </p:sp>
      <p:sp>
        <p:nvSpPr>
          <p:cNvPr id="3" name="Content Placeholder 2"/>
          <p:cNvSpPr>
            <a:spLocks noGrp="1"/>
          </p:cNvSpPr>
          <p:nvPr>
            <p:ph idx="1"/>
          </p:nvPr>
        </p:nvSpPr>
        <p:spPr/>
        <p:txBody>
          <a:bodyPr>
            <a:normAutofit/>
          </a:bodyPr>
          <a:lstStyle/>
          <a:p>
            <a:r>
              <a:rPr lang="en-US" dirty="0" smtClean="0"/>
              <a:t>Objective: Elements of color</a:t>
            </a:r>
          </a:p>
          <a:p>
            <a:r>
              <a:rPr lang="en-US" dirty="0" smtClean="0"/>
              <a:t>Essential Question: Find elements of color and explain how and why it was used. </a:t>
            </a:r>
          </a:p>
          <a:p>
            <a:r>
              <a:rPr lang="en-US" dirty="0" smtClean="0"/>
              <a:t>Assignment: </a:t>
            </a:r>
            <a:r>
              <a:rPr lang="en-US" dirty="0"/>
              <a:t>Find </a:t>
            </a:r>
            <a:r>
              <a:rPr lang="en-US" dirty="0" smtClean="0"/>
              <a:t>an ad elements </a:t>
            </a:r>
            <a:r>
              <a:rPr lang="en-US" dirty="0"/>
              <a:t>of color and explain how and why it was used. </a:t>
            </a:r>
            <a:endParaRPr lang="en-US" dirty="0" smtClean="0"/>
          </a:p>
          <a:p>
            <a:pPr marL="0" indent="0" algn="ctr">
              <a:buNone/>
            </a:pPr>
            <a:r>
              <a:rPr lang="en-US" dirty="0" smtClean="0"/>
              <a:t>See color theory PP</a:t>
            </a:r>
            <a:endParaRPr lang="en-US" dirty="0"/>
          </a:p>
        </p:txBody>
      </p:sp>
    </p:spTree>
    <p:extLst>
      <p:ext uri="{BB962C8B-B14F-4D97-AF65-F5344CB8AC3E}">
        <p14:creationId xmlns:p14="http://schemas.microsoft.com/office/powerpoint/2010/main" val="29920005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
            </a:r>
            <a:br>
              <a:rPr lang="en-US" dirty="0" smtClean="0"/>
            </a:br>
            <a:r>
              <a:rPr lang="en-US" dirty="0" smtClean="0"/>
              <a:t>Digital Design 2/3</a:t>
            </a:r>
            <a:endParaRPr lang="en-US" dirty="0"/>
          </a:p>
        </p:txBody>
      </p:sp>
      <p:sp>
        <p:nvSpPr>
          <p:cNvPr id="3" name="Content Placeholder 2"/>
          <p:cNvSpPr>
            <a:spLocks noGrp="1"/>
          </p:cNvSpPr>
          <p:nvPr>
            <p:ph idx="1"/>
          </p:nvPr>
        </p:nvSpPr>
        <p:spPr>
          <a:xfrm>
            <a:off x="457200" y="1143000"/>
            <a:ext cx="8229600" cy="5562600"/>
          </a:xfrm>
        </p:spPr>
        <p:txBody>
          <a:bodyPr>
            <a:normAutofit lnSpcReduction="10000"/>
          </a:bodyPr>
          <a:lstStyle/>
          <a:p>
            <a:r>
              <a:rPr lang="en-US" dirty="0" smtClean="0"/>
              <a:t>Objective: Pass industry certification</a:t>
            </a:r>
          </a:p>
          <a:p>
            <a:r>
              <a:rPr lang="en-US" dirty="0" smtClean="0"/>
              <a:t>Essential Question: Write down questions from test to study that are essential to passing the test. Look up the answers after taking the test so you can study them.</a:t>
            </a:r>
          </a:p>
          <a:p>
            <a:r>
              <a:rPr lang="en-US" dirty="0" smtClean="0"/>
              <a:t>Assignment: </a:t>
            </a:r>
            <a:r>
              <a:rPr lang="en-US" dirty="0" smtClean="0">
                <a:solidFill>
                  <a:srgbClr val="FF0000"/>
                </a:solidFill>
              </a:rPr>
              <a:t>Take notes, you will receive a grade on the notes </a:t>
            </a:r>
            <a:r>
              <a:rPr lang="en-US" dirty="0" smtClean="0"/>
              <a:t>you take for the test. It is a daily work grade based on your notes. Then answer them and study them for the next test. You cannot use your notes on the test. You must study.</a:t>
            </a:r>
          </a:p>
        </p:txBody>
      </p:sp>
    </p:spTree>
    <p:extLst>
      <p:ext uri="{BB962C8B-B14F-4D97-AF65-F5344CB8AC3E}">
        <p14:creationId xmlns:p14="http://schemas.microsoft.com/office/powerpoint/2010/main" val="3136015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UNIT3</a:t>
            </a:r>
            <a:br>
              <a:rPr lang="en-US" dirty="0" smtClean="0"/>
            </a:br>
            <a:r>
              <a:rPr lang="en-US" dirty="0" smtClean="0"/>
              <a:t>Elements and Principles of Design</a:t>
            </a:r>
            <a:endParaRPr lang="en-US" dirty="0"/>
          </a:p>
        </p:txBody>
      </p:sp>
      <p:sp>
        <p:nvSpPr>
          <p:cNvPr id="3" name="Content Placeholder 2"/>
          <p:cNvSpPr>
            <a:spLocks noGrp="1"/>
          </p:cNvSpPr>
          <p:nvPr>
            <p:ph idx="1"/>
          </p:nvPr>
        </p:nvSpPr>
        <p:spPr/>
        <p:txBody>
          <a:bodyPr>
            <a:normAutofit/>
          </a:bodyPr>
          <a:lstStyle/>
          <a:p>
            <a:r>
              <a:rPr lang="en-US" dirty="0" smtClean="0"/>
              <a:t>Objective: Elements of </a:t>
            </a:r>
            <a:r>
              <a:rPr lang="en-US" dirty="0" smtClean="0"/>
              <a:t>typography</a:t>
            </a:r>
          </a:p>
          <a:p>
            <a:r>
              <a:rPr lang="en-US" dirty="0" smtClean="0"/>
              <a:t>Essential </a:t>
            </a:r>
            <a:r>
              <a:rPr lang="en-US" dirty="0" smtClean="0"/>
              <a:t>Question: Find elements of </a:t>
            </a:r>
            <a:r>
              <a:rPr lang="en-US" dirty="0" smtClean="0"/>
              <a:t>typography.</a:t>
            </a:r>
          </a:p>
          <a:p>
            <a:r>
              <a:rPr lang="en-US" dirty="0" smtClean="0"/>
              <a:t>Assignment</a:t>
            </a:r>
            <a:r>
              <a:rPr lang="en-US" dirty="0" smtClean="0"/>
              <a:t>: </a:t>
            </a:r>
            <a:r>
              <a:rPr lang="en-US" dirty="0"/>
              <a:t>Find </a:t>
            </a:r>
            <a:r>
              <a:rPr lang="en-US" dirty="0" smtClean="0"/>
              <a:t>an ad elements </a:t>
            </a:r>
            <a:r>
              <a:rPr lang="en-US" dirty="0"/>
              <a:t>of </a:t>
            </a:r>
            <a:r>
              <a:rPr lang="en-US" dirty="0" smtClean="0"/>
              <a:t>typography and </a:t>
            </a:r>
            <a:r>
              <a:rPr lang="en-US" dirty="0" smtClean="0"/>
              <a:t>explain </a:t>
            </a:r>
            <a:r>
              <a:rPr lang="en-US" dirty="0"/>
              <a:t>how and why it was used. </a:t>
            </a:r>
            <a:endParaRPr lang="en-US" dirty="0" smtClean="0"/>
          </a:p>
        </p:txBody>
      </p:sp>
    </p:spTree>
    <p:extLst>
      <p:ext uri="{BB962C8B-B14F-4D97-AF65-F5344CB8AC3E}">
        <p14:creationId xmlns:p14="http://schemas.microsoft.com/office/powerpoint/2010/main" val="9978253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05200" cy="1143000"/>
          </a:xfrm>
        </p:spPr>
        <p:txBody>
          <a:bodyPr/>
          <a:lstStyle/>
          <a:p>
            <a:r>
              <a:rPr lang="en-US" dirty="0" smtClean="0"/>
              <a:t>Alignment</a:t>
            </a:r>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561" t="27799" r="37033" b="6250"/>
          <a:stretch/>
        </p:blipFill>
        <p:spPr bwMode="auto">
          <a:xfrm>
            <a:off x="5181600" y="304800"/>
            <a:ext cx="3761096" cy="654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2133600"/>
            <a:ext cx="4572000" cy="2308324"/>
          </a:xfrm>
          <a:prstGeom prst="rect">
            <a:avLst/>
          </a:prstGeom>
        </p:spPr>
        <p:txBody>
          <a:bodyPr>
            <a:spAutoFit/>
          </a:bodyPr>
          <a:lstStyle/>
          <a:p>
            <a:r>
              <a:rPr lang="en-US" dirty="0"/>
              <a:t>The example on the previous page is also aligned - a centered alignment. As you can see, though, a flush left or flush right alignment (as shown above) gives a stronger edge, a stronger line for your eye to follow.</a:t>
            </a:r>
          </a:p>
          <a:p>
            <a:r>
              <a:rPr lang="en-US" dirty="0"/>
              <a:t>A flush left or flush right alignment often tends to import a more sophisticated look than does a centered alignment.</a:t>
            </a:r>
          </a:p>
        </p:txBody>
      </p:sp>
    </p:spTree>
    <p:extLst>
      <p:ext uri="{BB962C8B-B14F-4D97-AF65-F5344CB8AC3E}">
        <p14:creationId xmlns:p14="http://schemas.microsoft.com/office/powerpoint/2010/main" val="328328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906963"/>
          </a:xfrm>
        </p:spPr>
        <p:txBody>
          <a:bodyPr/>
          <a:lstStyle/>
          <a:p>
            <a:r>
              <a:rPr lang="en-US" dirty="0" smtClean="0"/>
              <a:t>Type a text that looks like a scary movie</a:t>
            </a:r>
          </a:p>
          <a:p>
            <a:r>
              <a:rPr lang="en-US" dirty="0" smtClean="0"/>
              <a:t>Type a text that looks like a Heaven’s day spa</a:t>
            </a:r>
          </a:p>
          <a:p>
            <a:r>
              <a:rPr lang="en-US" dirty="0" smtClean="0"/>
              <a:t>Type a text that looks like a security company</a:t>
            </a:r>
          </a:p>
          <a:p>
            <a:r>
              <a:rPr lang="en-US" dirty="0" smtClean="0"/>
              <a:t>Type a text that looks </a:t>
            </a:r>
            <a:r>
              <a:rPr lang="en-US" dirty="0" err="1" smtClean="0"/>
              <a:t>humurous</a:t>
            </a:r>
            <a:r>
              <a:rPr lang="en-US" dirty="0" smtClean="0"/>
              <a:t> or funny</a:t>
            </a:r>
          </a:p>
          <a:p>
            <a:r>
              <a:rPr lang="en-US" dirty="0" smtClean="0"/>
              <a:t>Type a text that looks like a </a:t>
            </a:r>
            <a:r>
              <a:rPr lang="en-US" dirty="0" err="1" smtClean="0"/>
              <a:t>broadway</a:t>
            </a:r>
            <a:r>
              <a:rPr lang="en-US" dirty="0" smtClean="0"/>
              <a:t> show</a:t>
            </a:r>
          </a:p>
          <a:p>
            <a:r>
              <a:rPr lang="en-US" dirty="0" smtClean="0"/>
              <a:t>Type a text that looks like a </a:t>
            </a:r>
            <a:r>
              <a:rPr lang="en-US" dirty="0" err="1" smtClean="0"/>
              <a:t>shakespeare</a:t>
            </a:r>
            <a:r>
              <a:rPr lang="en-US" dirty="0" smtClean="0"/>
              <a:t> play</a:t>
            </a:r>
            <a:endParaRPr lang="en-US" dirty="0"/>
          </a:p>
        </p:txBody>
      </p:sp>
      <p:sp>
        <p:nvSpPr>
          <p:cNvPr id="4" name="TextBox 3"/>
          <p:cNvSpPr txBox="1"/>
          <p:nvPr/>
        </p:nvSpPr>
        <p:spPr>
          <a:xfrm>
            <a:off x="1752600" y="152400"/>
            <a:ext cx="5486400" cy="646331"/>
          </a:xfrm>
          <a:prstGeom prst="rect">
            <a:avLst/>
          </a:prstGeom>
          <a:noFill/>
        </p:spPr>
        <p:txBody>
          <a:bodyPr wrap="square" rtlCol="0">
            <a:spAutoFit/>
          </a:bodyPr>
          <a:lstStyle/>
          <a:p>
            <a:pPr algn="ctr"/>
            <a:r>
              <a:rPr lang="en-US" sz="3600" dirty="0" smtClean="0"/>
              <a:t>Typography</a:t>
            </a:r>
            <a:endParaRPr lang="en-US" sz="3600" dirty="0"/>
          </a:p>
        </p:txBody>
      </p:sp>
    </p:spTree>
    <p:extLst>
      <p:ext uri="{BB962C8B-B14F-4D97-AF65-F5344CB8AC3E}">
        <p14:creationId xmlns:p14="http://schemas.microsoft.com/office/powerpoint/2010/main" val="33133836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Find an ad that has typography, </a:t>
            </a:r>
            <a:r>
              <a:rPr lang="en-US" dirty="0" smtClean="0"/>
              <a:t>explain </a:t>
            </a:r>
            <a:r>
              <a:rPr lang="en-US" dirty="0" smtClean="0"/>
              <a:t>in 5 complete sentences.</a:t>
            </a:r>
          </a:p>
          <a:p>
            <a:endParaRPr lang="en-US" dirty="0"/>
          </a:p>
          <a:p>
            <a:r>
              <a:rPr lang="en-US" dirty="0" smtClean="0"/>
              <a:t>What is the element doing?</a:t>
            </a:r>
          </a:p>
          <a:p>
            <a:pPr lvl="1"/>
            <a:r>
              <a:rPr lang="en-US" dirty="0" smtClean="0"/>
              <a:t>Draws the readers attention</a:t>
            </a:r>
          </a:p>
          <a:p>
            <a:pPr lvl="1"/>
            <a:r>
              <a:rPr lang="en-US" dirty="0" smtClean="0"/>
              <a:t>How does it make you feel</a:t>
            </a:r>
          </a:p>
          <a:p>
            <a:pPr lvl="1"/>
            <a:r>
              <a:rPr lang="en-US" dirty="0" smtClean="0"/>
              <a:t>Purpose of the element: Rule of thirds may apply depending the placement of the element</a:t>
            </a:r>
            <a:endParaRPr lang="en-US" dirty="0"/>
          </a:p>
        </p:txBody>
      </p:sp>
    </p:spTree>
    <p:extLst>
      <p:ext uri="{BB962C8B-B14F-4D97-AF65-F5344CB8AC3E}">
        <p14:creationId xmlns:p14="http://schemas.microsoft.com/office/powerpoint/2010/main" val="38779955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UNIT3</a:t>
            </a:r>
            <a:br>
              <a:rPr lang="en-US" dirty="0" smtClean="0"/>
            </a:br>
            <a:r>
              <a:rPr lang="en-US" dirty="0" smtClean="0"/>
              <a:t>Elements and Principles of Design</a:t>
            </a:r>
            <a:endParaRPr lang="en-US" dirty="0"/>
          </a:p>
        </p:txBody>
      </p:sp>
      <p:sp>
        <p:nvSpPr>
          <p:cNvPr id="3" name="Content Placeholder 2"/>
          <p:cNvSpPr>
            <a:spLocks noGrp="1"/>
          </p:cNvSpPr>
          <p:nvPr>
            <p:ph idx="1"/>
          </p:nvPr>
        </p:nvSpPr>
        <p:spPr/>
        <p:txBody>
          <a:bodyPr>
            <a:normAutofit/>
          </a:bodyPr>
          <a:lstStyle/>
          <a:p>
            <a:r>
              <a:rPr lang="en-US" dirty="0" smtClean="0"/>
              <a:t>Objective: Elements of the senses: smell, taste, hearing, and touch. </a:t>
            </a:r>
          </a:p>
          <a:p>
            <a:r>
              <a:rPr lang="en-US" dirty="0" smtClean="0"/>
              <a:t>Essential Question: Find elements of each of the four senses: smell, taste, hearing, and touch.</a:t>
            </a:r>
          </a:p>
          <a:p>
            <a:r>
              <a:rPr lang="en-US" dirty="0" smtClean="0"/>
              <a:t>Assignment: </a:t>
            </a:r>
            <a:r>
              <a:rPr lang="en-US" dirty="0"/>
              <a:t>Find </a:t>
            </a:r>
            <a:r>
              <a:rPr lang="en-US" dirty="0" smtClean="0"/>
              <a:t>an ad elements </a:t>
            </a:r>
            <a:r>
              <a:rPr lang="en-US" dirty="0"/>
              <a:t>of </a:t>
            </a:r>
            <a:r>
              <a:rPr lang="en-US" dirty="0" smtClean="0"/>
              <a:t>each of the four senses and explain </a:t>
            </a:r>
            <a:r>
              <a:rPr lang="en-US" dirty="0"/>
              <a:t>how and why it was used. </a:t>
            </a:r>
            <a:endParaRPr lang="en-US" dirty="0" smtClean="0"/>
          </a:p>
        </p:txBody>
      </p:sp>
    </p:spTree>
    <p:extLst>
      <p:ext uri="{BB962C8B-B14F-4D97-AF65-F5344CB8AC3E}">
        <p14:creationId xmlns:p14="http://schemas.microsoft.com/office/powerpoint/2010/main" val="8700761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Design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Objective: Learn about principles of Design. This puts the elements all together in an ad</a:t>
            </a:r>
          </a:p>
          <a:p>
            <a:r>
              <a:rPr lang="en-US" dirty="0" smtClean="0"/>
              <a:t>Contrast</a:t>
            </a:r>
          </a:p>
          <a:p>
            <a:r>
              <a:rPr lang="en-US" dirty="0" smtClean="0"/>
              <a:t>Alignment</a:t>
            </a:r>
          </a:p>
          <a:p>
            <a:r>
              <a:rPr lang="en-US" dirty="0" smtClean="0"/>
              <a:t>Balance</a:t>
            </a:r>
          </a:p>
          <a:p>
            <a:r>
              <a:rPr lang="en-US" dirty="0" smtClean="0"/>
              <a:t>Repetition</a:t>
            </a:r>
          </a:p>
          <a:p>
            <a:r>
              <a:rPr lang="en-US" dirty="0" smtClean="0"/>
              <a:t>Proximity Unity</a:t>
            </a:r>
          </a:p>
          <a:p>
            <a:r>
              <a:rPr lang="en-US" dirty="0" smtClean="0"/>
              <a:t>White Space </a:t>
            </a:r>
          </a:p>
          <a:p>
            <a:r>
              <a:rPr lang="en-US" dirty="0" smtClean="0"/>
              <a:t>Pattern</a:t>
            </a:r>
            <a:endParaRPr lang="en-US" dirty="0"/>
          </a:p>
        </p:txBody>
      </p:sp>
      <p:sp>
        <p:nvSpPr>
          <p:cNvPr id="5" name="TextBox 4"/>
          <p:cNvSpPr txBox="1"/>
          <p:nvPr/>
        </p:nvSpPr>
        <p:spPr>
          <a:xfrm>
            <a:off x="3886200" y="2590800"/>
            <a:ext cx="4724400" cy="3970318"/>
          </a:xfrm>
          <a:prstGeom prst="rect">
            <a:avLst/>
          </a:prstGeom>
          <a:noFill/>
        </p:spPr>
        <p:txBody>
          <a:bodyPr wrap="square" rtlCol="0">
            <a:spAutoFit/>
          </a:bodyPr>
          <a:lstStyle/>
          <a:p>
            <a:r>
              <a:rPr lang="en-US" sz="3600" dirty="0" smtClean="0"/>
              <a:t>Essential question:  Describe the following principles in 5 complete sentences in ads that you find.</a:t>
            </a:r>
          </a:p>
          <a:p>
            <a:r>
              <a:rPr lang="en-US" sz="3600" dirty="0" smtClean="0"/>
              <a:t>Assignment: Find ads for each principle.</a:t>
            </a:r>
            <a:endParaRPr lang="en-US" sz="3600" dirty="0"/>
          </a:p>
        </p:txBody>
      </p:sp>
    </p:spTree>
    <p:extLst>
      <p:ext uri="{BB962C8B-B14F-4D97-AF65-F5344CB8AC3E}">
        <p14:creationId xmlns:p14="http://schemas.microsoft.com/office/powerpoint/2010/main" val="11263040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Design</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a:t>
            </a:r>
            <a:r>
              <a:rPr lang="en-US" dirty="0">
                <a:hlinkClick r:id="rId2"/>
              </a:rPr>
              <a:t>principles of design</a:t>
            </a:r>
            <a:r>
              <a:rPr lang="en-US" dirty="0"/>
              <a:t> suggest effective and pleasing ways to arrange text and graphics on the page as well as the arrangement of individual elements within illustration, logos, and the overall graphic design of a document. Generally, all the principles of design apply to any piece you may create. How you apply those principles of design determines how effective your design is in conveying the desired message and how attractive it appears. </a:t>
            </a:r>
            <a:br>
              <a:rPr lang="en-US" dirty="0"/>
            </a:br>
            <a:endParaRPr lang="en-US" b="1" dirty="0"/>
          </a:p>
        </p:txBody>
      </p:sp>
    </p:spTree>
    <p:extLst>
      <p:ext uri="{BB962C8B-B14F-4D97-AF65-F5344CB8AC3E}">
        <p14:creationId xmlns:p14="http://schemas.microsoft.com/office/powerpoint/2010/main" val="4479823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Contrast</a:t>
            </a:r>
            <a:endParaRPr lang="en-US" dirty="0"/>
          </a:p>
        </p:txBody>
      </p:sp>
      <p:sp>
        <p:nvSpPr>
          <p:cNvPr id="3" name="Content Placeholder 2"/>
          <p:cNvSpPr>
            <a:spLocks noGrp="1"/>
          </p:cNvSpPr>
          <p:nvPr>
            <p:ph idx="1"/>
          </p:nvPr>
        </p:nvSpPr>
        <p:spPr>
          <a:xfrm>
            <a:off x="457200" y="914400"/>
            <a:ext cx="8077200" cy="5211763"/>
          </a:xfrm>
        </p:spPr>
        <p:txBody>
          <a:bodyPr/>
          <a:lstStyle/>
          <a:p>
            <a:r>
              <a:rPr lang="en-US" dirty="0"/>
              <a:t>Contrast is one the </a:t>
            </a:r>
            <a:r>
              <a:rPr lang="en-US" dirty="0">
                <a:hlinkClick r:id="rId2"/>
              </a:rPr>
              <a:t>principles of design</a:t>
            </a:r>
            <a:r>
              <a:rPr lang="en-US" dirty="0"/>
              <a:t>. Contrast occurs when two elements are different. The greater the difference the greater the contrast. The key to working with contrast is to make sure the differences are obvious. Four common methods of creating contrast are by using differences in size, value, color, and type. </a:t>
            </a:r>
          </a:p>
        </p:txBody>
      </p:sp>
    </p:spTree>
    <p:extLst>
      <p:ext uri="{BB962C8B-B14F-4D97-AF65-F5344CB8AC3E}">
        <p14:creationId xmlns:p14="http://schemas.microsoft.com/office/powerpoint/2010/main" val="3040699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due at this end of this unit</a:t>
            </a:r>
            <a:endParaRPr lang="en-US" dirty="0"/>
          </a:p>
        </p:txBody>
      </p:sp>
      <p:sp>
        <p:nvSpPr>
          <p:cNvPr id="3" name="Content Placeholder 2"/>
          <p:cNvSpPr>
            <a:spLocks noGrp="1"/>
          </p:cNvSpPr>
          <p:nvPr>
            <p:ph idx="1"/>
          </p:nvPr>
        </p:nvSpPr>
        <p:spPr/>
        <p:txBody>
          <a:bodyPr/>
          <a:lstStyle/>
          <a:p>
            <a:r>
              <a:rPr lang="en-US" dirty="0" smtClean="0"/>
              <a:t>Using magazines you will create a book to include all the elements and principles used in advertising.  </a:t>
            </a:r>
          </a:p>
          <a:p>
            <a:r>
              <a:rPr lang="en-US" dirty="0" smtClean="0"/>
              <a:t>Mount each picture on a white sheet of paper. On the back of the picture, explain the element or principle used and why in 5 complete sentences.  One picture per page.</a:t>
            </a:r>
            <a:endParaRPr lang="en-US" dirty="0"/>
          </a:p>
        </p:txBody>
      </p:sp>
    </p:spTree>
    <p:extLst>
      <p:ext uri="{BB962C8B-B14F-4D97-AF65-F5344CB8AC3E}">
        <p14:creationId xmlns:p14="http://schemas.microsoft.com/office/powerpoint/2010/main" val="20692301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a:t>
            </a:r>
            <a:endParaRPr lang="en-US" dirty="0"/>
          </a:p>
        </p:txBody>
      </p:sp>
      <p:sp>
        <p:nvSpPr>
          <p:cNvPr id="3" name="Content Placeholder 2"/>
          <p:cNvSpPr>
            <a:spLocks noGrp="1"/>
          </p:cNvSpPr>
          <p:nvPr>
            <p:ph idx="1"/>
          </p:nvPr>
        </p:nvSpPr>
        <p:spPr>
          <a:xfrm>
            <a:off x="0" y="1143000"/>
            <a:ext cx="5867400" cy="5551227"/>
          </a:xfrm>
        </p:spPr>
        <p:txBody>
          <a:bodyPr>
            <a:normAutofit fontScale="92500" lnSpcReduction="10000"/>
          </a:bodyPr>
          <a:lstStyle/>
          <a:p>
            <a:r>
              <a:rPr lang="en-US" dirty="0"/>
              <a:t>On the basketball court, one pro team looks much like another. But send a few of those players for a stroll down most any major city street and something becomes apparent — those players are much taller than your average guy on the street. That's contrast. In design, big and small elements, black and white text, squares and circles, can all create contrast in design.</a:t>
            </a:r>
          </a:p>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93" t="36008" r="47528" b="6249"/>
          <a:stretch/>
        </p:blipFill>
        <p:spPr bwMode="auto">
          <a:xfrm>
            <a:off x="6248400" y="76200"/>
            <a:ext cx="2423615" cy="422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455" t="36754" r="48087" b="14739"/>
          <a:stretch/>
        </p:blipFill>
        <p:spPr bwMode="auto">
          <a:xfrm>
            <a:off x="5715000" y="3810000"/>
            <a:ext cx="3128275" cy="288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6760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a:t>
            </a:r>
            <a:endParaRPr lang="en-US" dirty="0"/>
          </a:p>
        </p:txBody>
      </p:sp>
      <p:sp>
        <p:nvSpPr>
          <p:cNvPr id="3" name="Content Placeholder 2"/>
          <p:cNvSpPr>
            <a:spLocks noGrp="1"/>
          </p:cNvSpPr>
          <p:nvPr>
            <p:ph idx="1"/>
          </p:nvPr>
        </p:nvSpPr>
        <p:spPr/>
        <p:txBody>
          <a:bodyPr/>
          <a:lstStyle/>
          <a:p>
            <a:endParaRPr lang="en-US"/>
          </a:p>
        </p:txBody>
      </p:sp>
      <p:pic>
        <p:nvPicPr>
          <p:cNvPr id="26626" name="Picture 2" descr="http://z.about.com/d/desktoppub/1/0/3/1/050201contrastbefore.gif"/>
          <p:cNvPicPr>
            <a:picLocks noChangeAspect="1" noChangeArrowheads="1"/>
          </p:cNvPicPr>
          <p:nvPr/>
        </p:nvPicPr>
        <p:blipFill>
          <a:blip r:embed="rId3" cstate="print"/>
          <a:srcRect/>
          <a:stretch>
            <a:fillRect/>
          </a:stretch>
        </p:blipFill>
        <p:spPr bwMode="auto">
          <a:xfrm>
            <a:off x="5943600" y="1524000"/>
            <a:ext cx="2219325" cy="3000376"/>
          </a:xfrm>
          <a:prstGeom prst="rect">
            <a:avLst/>
          </a:prstGeom>
          <a:noFill/>
        </p:spPr>
      </p:pic>
      <p:pic>
        <p:nvPicPr>
          <p:cNvPr id="26628" name="Picture 4" descr="http://z.about.com/d/desktoppub/1/0/4/1/050201contrast.gif"/>
          <p:cNvPicPr>
            <a:picLocks noChangeAspect="1" noChangeArrowheads="1"/>
          </p:cNvPicPr>
          <p:nvPr/>
        </p:nvPicPr>
        <p:blipFill>
          <a:blip r:embed="rId4" cstate="print"/>
          <a:srcRect/>
          <a:stretch>
            <a:fillRect/>
          </a:stretch>
        </p:blipFill>
        <p:spPr bwMode="auto">
          <a:xfrm>
            <a:off x="1143000" y="2286000"/>
            <a:ext cx="2505075" cy="4057650"/>
          </a:xfrm>
          <a:prstGeom prst="rect">
            <a:avLst/>
          </a:prstGeom>
          <a:noFill/>
        </p:spPr>
      </p:pic>
    </p:spTree>
    <p:extLst>
      <p:ext uri="{BB962C8B-B14F-4D97-AF65-F5344CB8AC3E}">
        <p14:creationId xmlns:p14="http://schemas.microsoft.com/office/powerpoint/2010/main" val="1359762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05200" cy="1143000"/>
          </a:xfrm>
        </p:spPr>
        <p:txBody>
          <a:bodyPr/>
          <a:lstStyle/>
          <a:p>
            <a:r>
              <a:rPr lang="en-US" dirty="0" smtClean="0"/>
              <a:t>Contrast</a:t>
            </a:r>
            <a:endParaRPr lang="en-US" dirty="0"/>
          </a:p>
        </p:txBody>
      </p:sp>
      <p:sp>
        <p:nvSpPr>
          <p:cNvPr id="3" name="Rectangle 2"/>
          <p:cNvSpPr/>
          <p:nvPr/>
        </p:nvSpPr>
        <p:spPr>
          <a:xfrm>
            <a:off x="457200" y="2133600"/>
            <a:ext cx="4572000" cy="2862322"/>
          </a:xfrm>
          <a:prstGeom prst="rect">
            <a:avLst/>
          </a:prstGeom>
        </p:spPr>
        <p:txBody>
          <a:bodyPr>
            <a:spAutoFit/>
          </a:bodyPr>
          <a:lstStyle/>
          <a:p>
            <a:r>
              <a:rPr lang="en-US" dirty="0"/>
              <a:t>Would you agree that the example on this page attracts your eye more than the example on the previous page? It's the contrast here, the strong black versus white, that does it. </a:t>
            </a:r>
          </a:p>
          <a:p>
            <a:r>
              <a:rPr lang="en-US" dirty="0"/>
              <a:t>You can add contrast in many ways:</a:t>
            </a:r>
          </a:p>
          <a:p>
            <a:r>
              <a:rPr lang="en-US" dirty="0"/>
              <a:t>rules (lines)</a:t>
            </a:r>
          </a:p>
          <a:p>
            <a:r>
              <a:rPr lang="en-US" dirty="0"/>
              <a:t>typefaces</a:t>
            </a:r>
          </a:p>
          <a:p>
            <a:r>
              <a:rPr lang="en-US" dirty="0"/>
              <a:t>colors</a:t>
            </a:r>
          </a:p>
          <a:p>
            <a:r>
              <a:rPr lang="en-US" dirty="0"/>
              <a:t>spatial relationships</a:t>
            </a:r>
          </a:p>
          <a:p>
            <a:r>
              <a:rPr lang="en-US" dirty="0"/>
              <a:t>directions, </a:t>
            </a:r>
            <a:r>
              <a:rPr lang="en-US" dirty="0" err="1"/>
              <a:t>etc</a:t>
            </a:r>
            <a:r>
              <a:rPr lang="en-US" dirty="0"/>
              <a:t> . </a:t>
            </a: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540" t="33209" r="37175" b="16045"/>
          <a:stretch/>
        </p:blipFill>
        <p:spPr bwMode="auto">
          <a:xfrm>
            <a:off x="4572000" y="457200"/>
            <a:ext cx="4038600" cy="563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3124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05200" cy="868362"/>
          </a:xfrm>
        </p:spPr>
        <p:txBody>
          <a:bodyPr/>
          <a:lstStyle/>
          <a:p>
            <a:r>
              <a:rPr lang="en-US" dirty="0" smtClean="0"/>
              <a:t>Alignment</a:t>
            </a:r>
            <a:endParaRPr lang="en-US" dirty="0"/>
          </a:p>
        </p:txBody>
      </p:sp>
      <p:sp>
        <p:nvSpPr>
          <p:cNvPr id="3" name="Content Placeholder 2"/>
          <p:cNvSpPr>
            <a:spLocks noGrp="1"/>
          </p:cNvSpPr>
          <p:nvPr>
            <p:ph idx="1"/>
          </p:nvPr>
        </p:nvSpPr>
        <p:spPr>
          <a:xfrm>
            <a:off x="0" y="1143000"/>
            <a:ext cx="6477000" cy="4983163"/>
          </a:xfrm>
        </p:spPr>
        <p:txBody>
          <a:bodyPr>
            <a:normAutofit fontScale="55000" lnSpcReduction="20000"/>
          </a:bodyPr>
          <a:lstStyle/>
          <a:p>
            <a:r>
              <a:rPr lang="en-US" sz="4800" dirty="0"/>
              <a:t>Alignment is the placement of text and graphics so they line up on the page. It's one of the principles of design that help us create attractive, readable pages. Use alignment to: create order </a:t>
            </a:r>
          </a:p>
          <a:p>
            <a:r>
              <a:rPr lang="en-US" sz="4800" dirty="0"/>
              <a:t>organize page elements </a:t>
            </a:r>
          </a:p>
          <a:p>
            <a:r>
              <a:rPr lang="en-US" sz="4800" dirty="0"/>
              <a:t>group items </a:t>
            </a:r>
          </a:p>
          <a:p>
            <a:r>
              <a:rPr lang="en-US" sz="4800" dirty="0"/>
              <a:t>create visual connections </a:t>
            </a:r>
          </a:p>
          <a:p>
            <a:r>
              <a:rPr lang="en-US" sz="4800" dirty="0"/>
              <a:t>Good alignment is invisible. Most readers won't </a:t>
            </a:r>
            <a:r>
              <a:rPr lang="en-US" sz="4800" dirty="0" smtClean="0"/>
              <a:t>consciously </a:t>
            </a:r>
            <a:r>
              <a:rPr lang="en-US" sz="4800" dirty="0"/>
              <a:t>notice that everything is lined up neatly but they will feel it when things are out of alignment. </a:t>
            </a:r>
          </a:p>
          <a:p>
            <a:endParaRPr lang="en-US" dirty="0"/>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4636" t="30597" r="38853" b="44216"/>
          <a:stretch/>
        </p:blipFill>
        <p:spPr bwMode="auto">
          <a:xfrm>
            <a:off x="6184695" y="2667000"/>
            <a:ext cx="2530967"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7790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a:t>
            </a:r>
            <a:endParaRPr lang="en-US" dirty="0"/>
          </a:p>
        </p:txBody>
      </p:sp>
      <p:sp>
        <p:nvSpPr>
          <p:cNvPr id="3" name="Content Placeholder 2"/>
          <p:cNvSpPr>
            <a:spLocks noGrp="1"/>
          </p:cNvSpPr>
          <p:nvPr>
            <p:ph idx="1"/>
          </p:nvPr>
        </p:nvSpPr>
        <p:spPr/>
        <p:txBody>
          <a:bodyPr/>
          <a:lstStyle/>
          <a:p>
            <a:endParaRPr lang="en-US" dirty="0"/>
          </a:p>
        </p:txBody>
      </p:sp>
      <p:pic>
        <p:nvPicPr>
          <p:cNvPr id="18434" name="Picture 2" descr="http://z.about.com/d/desktoppub/1/0/6/1/050201alignmentbefore.gif"/>
          <p:cNvPicPr>
            <a:picLocks noChangeAspect="1" noChangeArrowheads="1"/>
          </p:cNvPicPr>
          <p:nvPr/>
        </p:nvPicPr>
        <p:blipFill>
          <a:blip r:embed="rId3" cstate="print"/>
          <a:srcRect/>
          <a:stretch>
            <a:fillRect/>
          </a:stretch>
        </p:blipFill>
        <p:spPr bwMode="auto">
          <a:xfrm>
            <a:off x="5638800" y="1447800"/>
            <a:ext cx="2761826" cy="3733800"/>
          </a:xfrm>
          <a:prstGeom prst="rect">
            <a:avLst/>
          </a:prstGeom>
          <a:noFill/>
        </p:spPr>
      </p:pic>
      <p:pic>
        <p:nvPicPr>
          <p:cNvPr id="18438" name="Picture 6" descr="http://z.about.com/d/desktoppub/1/0/7/1/050201alignment.gif"/>
          <p:cNvPicPr>
            <a:picLocks noChangeAspect="1" noChangeArrowheads="1"/>
          </p:cNvPicPr>
          <p:nvPr/>
        </p:nvPicPr>
        <p:blipFill>
          <a:blip r:embed="rId4" cstate="print"/>
          <a:srcRect/>
          <a:stretch>
            <a:fillRect/>
          </a:stretch>
        </p:blipFill>
        <p:spPr bwMode="auto">
          <a:xfrm>
            <a:off x="533400" y="1676400"/>
            <a:ext cx="3352800" cy="4713157"/>
          </a:xfrm>
          <a:prstGeom prst="rect">
            <a:avLst/>
          </a:prstGeom>
          <a:noFill/>
        </p:spPr>
      </p:pic>
    </p:spTree>
    <p:extLst>
      <p:ext uri="{BB962C8B-B14F-4D97-AF65-F5344CB8AC3E}">
        <p14:creationId xmlns:p14="http://schemas.microsoft.com/office/powerpoint/2010/main" val="2572799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05200" cy="868362"/>
          </a:xfrm>
        </p:spPr>
        <p:txBody>
          <a:bodyPr/>
          <a:lstStyle/>
          <a:p>
            <a:r>
              <a:rPr lang="en-US" dirty="0" smtClean="0"/>
              <a:t>Alignment</a:t>
            </a:r>
            <a:endParaRPr lang="en-US" dirty="0"/>
          </a:p>
        </p:txBody>
      </p:sp>
      <p:sp>
        <p:nvSpPr>
          <p:cNvPr id="3" name="Content Placeholder 2"/>
          <p:cNvSpPr>
            <a:spLocks noGrp="1"/>
          </p:cNvSpPr>
          <p:nvPr>
            <p:ph idx="1"/>
          </p:nvPr>
        </p:nvSpPr>
        <p:spPr>
          <a:xfrm>
            <a:off x="0" y="1143000"/>
            <a:ext cx="8991600" cy="4983163"/>
          </a:xfrm>
        </p:spPr>
        <p:txBody>
          <a:bodyPr>
            <a:normAutofit fontScale="25000" lnSpcReduction="20000"/>
          </a:bodyPr>
          <a:lstStyle/>
          <a:p>
            <a:r>
              <a:rPr lang="en-US" sz="7200" dirty="0" smtClean="0"/>
              <a:t>There </a:t>
            </a:r>
            <a:r>
              <a:rPr lang="en-US" sz="7200" dirty="0"/>
              <a:t>are several types of alignment that can work together to create a pleasing layout. </a:t>
            </a:r>
          </a:p>
          <a:p>
            <a:r>
              <a:rPr lang="en-US" sz="7200" b="1" dirty="0"/>
              <a:t>horizontal alignment</a:t>
            </a:r>
            <a:r>
              <a:rPr lang="en-US" sz="7200" dirty="0"/>
              <a:t> </a:t>
            </a:r>
            <a:br>
              <a:rPr lang="en-US" sz="7200" dirty="0"/>
            </a:br>
            <a:r>
              <a:rPr lang="en-US" sz="7200" dirty="0"/>
              <a:t>In horizontal alignment left and right margins are exactly or visually equal. Horizontal alignment can be across the page or within columns. It doesn't necessarily mean center alignment. A block of flush left/ragged-right text can be aligned horizontally. Even though individual lines of text are not perfectly aligned on each side, careful attention to the amount of rag (white space at the end of the line) can result in a visually balanced amount of margin on each side of the block of text.</a:t>
            </a:r>
            <a:br>
              <a:rPr lang="en-US" sz="7200" dirty="0"/>
            </a:br>
            <a:endParaRPr lang="en-US" sz="7200" dirty="0"/>
          </a:p>
          <a:p>
            <a:r>
              <a:rPr lang="en-US" sz="7200" b="1" dirty="0"/>
              <a:t>vertical alignment</a:t>
            </a:r>
            <a:r>
              <a:rPr lang="en-US" sz="7200" dirty="0"/>
              <a:t/>
            </a:r>
            <a:br>
              <a:rPr lang="en-US" sz="7200" dirty="0"/>
            </a:br>
            <a:r>
              <a:rPr lang="en-US" sz="7200" dirty="0"/>
              <a:t>In vertical alignment the top and bottom margins are exactly or visually equal. Vertical alignment can be the full page or within portions of the page.</a:t>
            </a:r>
            <a:br>
              <a:rPr lang="en-US" sz="7200" dirty="0"/>
            </a:br>
            <a:endParaRPr lang="en-US" sz="7200" dirty="0"/>
          </a:p>
          <a:p>
            <a:r>
              <a:rPr lang="en-US" sz="7200" b="1" dirty="0"/>
              <a:t>edge alignment</a:t>
            </a:r>
            <a:r>
              <a:rPr lang="en-US" sz="7200" dirty="0"/>
              <a:t> </a:t>
            </a:r>
            <a:br>
              <a:rPr lang="en-US" sz="7200" dirty="0"/>
            </a:br>
            <a:r>
              <a:rPr lang="en-US" sz="7200" dirty="0"/>
              <a:t>Edge alignment lines up text or objects along their top, bottom, left, or right edges.</a:t>
            </a:r>
            <a:br>
              <a:rPr lang="en-US" sz="7200" dirty="0"/>
            </a:br>
            <a:endParaRPr lang="en-US" sz="7200" dirty="0"/>
          </a:p>
          <a:p>
            <a:r>
              <a:rPr lang="en-US" sz="7200" b="1" dirty="0"/>
              <a:t>center alignment</a:t>
            </a:r>
            <a:r>
              <a:rPr lang="en-US" sz="7200" dirty="0"/>
              <a:t> </a:t>
            </a:r>
            <a:br>
              <a:rPr lang="en-US" sz="7200" dirty="0"/>
            </a:br>
            <a:r>
              <a:rPr lang="en-US" sz="7200" dirty="0"/>
              <a:t>Center alignment may be </a:t>
            </a:r>
            <a:r>
              <a:rPr lang="en-US" sz="7200" dirty="0" err="1"/>
              <a:t>horiztonally</a:t>
            </a:r>
            <a:r>
              <a:rPr lang="en-US" sz="7200" dirty="0"/>
              <a:t> or vertically aligned, or both.</a:t>
            </a:r>
            <a:br>
              <a:rPr lang="en-US" sz="7200" dirty="0"/>
            </a:br>
            <a:endParaRPr lang="en-US" sz="7200" dirty="0"/>
          </a:p>
          <a:p>
            <a:r>
              <a:rPr lang="en-US" sz="7200" b="1" dirty="0"/>
              <a:t>visual or optical alignment</a:t>
            </a:r>
            <a:r>
              <a:rPr lang="en-US" sz="7200" dirty="0"/>
              <a:t> </a:t>
            </a:r>
            <a:br>
              <a:rPr lang="en-US" sz="7200" dirty="0"/>
            </a:br>
            <a:r>
              <a:rPr lang="en-US" sz="7200" dirty="0"/>
              <a:t>Visual or optical alignment fixes some of the problems that can occur with other types of alignment due to the varying shapes of letters and graphics. In visual alignment the objects may not be precisely aligned but to the eye they appear lined up.</a:t>
            </a:r>
            <a:r>
              <a:rPr lang="en-US" sz="3700" dirty="0"/>
              <a:t/>
            </a:r>
            <a:br>
              <a:rPr lang="en-US" sz="3700" dirty="0"/>
            </a:br>
            <a:endParaRPr lang="en-US" sz="3700" dirty="0"/>
          </a:p>
          <a:p>
            <a:endParaRPr lang="en-US" dirty="0"/>
          </a:p>
        </p:txBody>
      </p:sp>
    </p:spTree>
    <p:extLst>
      <p:ext uri="{BB962C8B-B14F-4D97-AF65-F5344CB8AC3E}">
        <p14:creationId xmlns:p14="http://schemas.microsoft.com/office/powerpoint/2010/main" val="36349713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Title Page</a:t>
            </a:r>
            <a:endParaRPr lang="en-US" dirty="0"/>
          </a:p>
        </p:txBody>
      </p:sp>
      <p:sp>
        <p:nvSpPr>
          <p:cNvPr id="3" name="Content Placeholder 2"/>
          <p:cNvSpPr>
            <a:spLocks noGrp="1"/>
          </p:cNvSpPr>
          <p:nvPr>
            <p:ph idx="1"/>
          </p:nvPr>
        </p:nvSpPr>
        <p:spPr/>
        <p:txBody>
          <a:bodyPr/>
          <a:lstStyle/>
          <a:p>
            <a:r>
              <a:rPr lang="en-US" sz="2800" dirty="0" smtClean="0"/>
              <a:t>Which one do you like better</a:t>
            </a:r>
            <a:r>
              <a:rPr lang="en-US" dirty="0"/>
              <a:t>?</a:t>
            </a:r>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209800"/>
            <a:ext cx="7001489" cy="4340923"/>
          </a:xfrm>
          <a:prstGeom prst="rect">
            <a:avLst/>
          </a:prstGeom>
        </p:spPr>
      </p:pic>
    </p:spTree>
    <p:extLst>
      <p:ext uri="{BB962C8B-B14F-4D97-AF65-F5344CB8AC3E}">
        <p14:creationId xmlns:p14="http://schemas.microsoft.com/office/powerpoint/2010/main" val="16452740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a:t>
            </a:r>
            <a:endParaRPr lang="en-US" dirty="0"/>
          </a:p>
        </p:txBody>
      </p:sp>
      <p:sp>
        <p:nvSpPr>
          <p:cNvPr id="3" name="Content Placeholder 2"/>
          <p:cNvSpPr>
            <a:spLocks noGrp="1"/>
          </p:cNvSpPr>
          <p:nvPr>
            <p:ph idx="1"/>
          </p:nvPr>
        </p:nvSpPr>
        <p:spPr/>
        <p:txBody>
          <a:bodyPr/>
          <a:lstStyle/>
          <a:p>
            <a:pPr marL="0" indent="0">
              <a:buNone/>
            </a:pPr>
            <a:r>
              <a:rPr lang="en-US" dirty="0"/>
              <a:t/>
            </a:r>
            <a:br>
              <a:rPr lang="en-US" dirty="0"/>
            </a:br>
            <a:r>
              <a:rPr lang="en-US" dirty="0"/>
              <a:t>Primarily there are three types of balance in page design: </a:t>
            </a:r>
          </a:p>
          <a:p>
            <a:r>
              <a:rPr lang="en-US" dirty="0"/>
              <a:t>symmetrical </a:t>
            </a:r>
          </a:p>
          <a:p>
            <a:r>
              <a:rPr lang="en-US" dirty="0"/>
              <a:t>asymmetrical </a:t>
            </a:r>
          </a:p>
          <a:p>
            <a:r>
              <a:rPr lang="en-US" dirty="0"/>
              <a:t>radial</a:t>
            </a:r>
          </a:p>
          <a:p>
            <a:endParaRPr lang="en-US" dirty="0"/>
          </a:p>
        </p:txBody>
      </p:sp>
    </p:spTree>
    <p:extLst>
      <p:ext uri="{BB962C8B-B14F-4D97-AF65-F5344CB8AC3E}">
        <p14:creationId xmlns:p14="http://schemas.microsoft.com/office/powerpoint/2010/main" val="15709137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z.about.com/d/desktoppub/1/0/5/1/050201balancebefore.gif"/>
          <p:cNvPicPr>
            <a:picLocks noChangeAspect="1" noChangeArrowheads="1"/>
          </p:cNvPicPr>
          <p:nvPr/>
        </p:nvPicPr>
        <p:blipFill>
          <a:blip r:embed="rId3" cstate="print"/>
          <a:srcRect/>
          <a:stretch>
            <a:fillRect/>
          </a:stretch>
        </p:blipFill>
        <p:spPr bwMode="auto">
          <a:xfrm>
            <a:off x="1219200" y="2362200"/>
            <a:ext cx="2381250" cy="3000376"/>
          </a:xfrm>
          <a:prstGeom prst="rect">
            <a:avLst/>
          </a:prstGeom>
          <a:noFill/>
        </p:spPr>
      </p:pic>
      <p:pic>
        <p:nvPicPr>
          <p:cNvPr id="1028" name="Picture 4" descr="http://z.about.com/d/desktoppub/1/0/v/050201balance.gif"/>
          <p:cNvPicPr>
            <a:picLocks noChangeAspect="1" noChangeArrowheads="1"/>
          </p:cNvPicPr>
          <p:nvPr/>
        </p:nvPicPr>
        <p:blipFill>
          <a:blip r:embed="rId4" cstate="print"/>
          <a:srcRect/>
          <a:stretch>
            <a:fillRect/>
          </a:stretch>
        </p:blipFill>
        <p:spPr bwMode="auto">
          <a:xfrm>
            <a:off x="5791200" y="2286000"/>
            <a:ext cx="2381250" cy="3000376"/>
          </a:xfrm>
          <a:prstGeom prst="rect">
            <a:avLst/>
          </a:prstGeom>
          <a:noFill/>
        </p:spPr>
      </p:pic>
    </p:spTree>
    <p:extLst>
      <p:ext uri="{BB962C8B-B14F-4D97-AF65-F5344CB8AC3E}">
        <p14:creationId xmlns:p14="http://schemas.microsoft.com/office/powerpoint/2010/main" val="3430366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Symetrical</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515" r="37885" b="15697"/>
          <a:stretch/>
        </p:blipFill>
        <p:spPr bwMode="auto">
          <a:xfrm>
            <a:off x="26158" y="1447800"/>
            <a:ext cx="8763000" cy="526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66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UNIT3</a:t>
            </a:r>
            <a:br>
              <a:rPr lang="en-US" dirty="0" smtClean="0"/>
            </a:br>
            <a:r>
              <a:rPr lang="en-US" dirty="0" smtClean="0"/>
              <a:t>Elements and Principles of Design</a:t>
            </a:r>
            <a:endParaRPr lang="en-US" dirty="0"/>
          </a:p>
        </p:txBody>
      </p:sp>
      <p:sp>
        <p:nvSpPr>
          <p:cNvPr id="3" name="Content Placeholder 2"/>
          <p:cNvSpPr>
            <a:spLocks noGrp="1"/>
          </p:cNvSpPr>
          <p:nvPr>
            <p:ph idx="1"/>
          </p:nvPr>
        </p:nvSpPr>
        <p:spPr/>
        <p:txBody>
          <a:bodyPr>
            <a:normAutofit/>
          </a:bodyPr>
          <a:lstStyle/>
          <a:p>
            <a:r>
              <a:rPr lang="en-US" dirty="0" smtClean="0"/>
              <a:t>Objective: Elements of Line and Shape</a:t>
            </a:r>
          </a:p>
          <a:p>
            <a:r>
              <a:rPr lang="en-US" dirty="0" smtClean="0"/>
              <a:t>Essential Question: Find elements of line and shape in an advertisement and explain how and why it was used. </a:t>
            </a:r>
          </a:p>
          <a:p>
            <a:r>
              <a:rPr lang="en-US" dirty="0" smtClean="0"/>
              <a:t>Assignment: Define elements, and line and shape elements and find an ad and describe both elements.</a:t>
            </a:r>
            <a:endParaRPr lang="en-US" dirty="0"/>
          </a:p>
        </p:txBody>
      </p:sp>
    </p:spTree>
    <p:extLst>
      <p:ext uri="{BB962C8B-B14F-4D97-AF65-F5344CB8AC3E}">
        <p14:creationId xmlns:p14="http://schemas.microsoft.com/office/powerpoint/2010/main" val="7938787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Asymmetrical</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7239" r="37733" b="12127"/>
          <a:stretch/>
        </p:blipFill>
        <p:spPr bwMode="auto">
          <a:xfrm>
            <a:off x="0" y="990600"/>
            <a:ext cx="8915400" cy="567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6540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Radial</a:t>
            </a:r>
            <a:endParaRPr lang="en-US" dirty="0"/>
          </a:p>
        </p:txBody>
      </p:sp>
      <p:sp>
        <p:nvSpPr>
          <p:cNvPr id="3" name="Content Placeholder 2"/>
          <p:cNvSpPr>
            <a:spLocks noGrp="1"/>
          </p:cNvSpPr>
          <p:nvPr>
            <p:ph idx="1"/>
          </p:nvPr>
        </p:nvSpPr>
        <p:spPr/>
        <p:txBody>
          <a:bodyPr/>
          <a:lstStyle/>
          <a:p>
            <a:pPr marL="0" indent="0">
              <a:buNone/>
            </a:pPr>
            <a:r>
              <a:rPr lang="en-US" dirty="0" smtClean="0"/>
              <a:t>It relates to images emitting from a point like spokes in a wheel or ripples from a pebble thrown in the ocean.</a:t>
            </a:r>
            <a:endParaRPr lang="en-US" dirty="0"/>
          </a:p>
        </p:txBody>
      </p:sp>
    </p:spTree>
    <p:extLst>
      <p:ext uri="{BB962C8B-B14F-4D97-AF65-F5344CB8AC3E}">
        <p14:creationId xmlns:p14="http://schemas.microsoft.com/office/powerpoint/2010/main" val="3089145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Repetition</a:t>
            </a:r>
            <a:endParaRPr lang="en-US" dirty="0"/>
          </a:p>
        </p:txBody>
      </p:sp>
      <p:sp>
        <p:nvSpPr>
          <p:cNvPr id="3" name="Content Placeholder 2"/>
          <p:cNvSpPr>
            <a:spLocks noGrp="1"/>
          </p:cNvSpPr>
          <p:nvPr>
            <p:ph idx="1"/>
          </p:nvPr>
        </p:nvSpPr>
        <p:spPr/>
        <p:txBody>
          <a:bodyPr>
            <a:normAutofit lnSpcReduction="10000"/>
          </a:bodyPr>
          <a:lstStyle/>
          <a:p>
            <a:r>
              <a:rPr lang="en-US" dirty="0"/>
              <a:t>Readers gain comfort from having certain elements repeat themselves at consistent intervals or in the same position. It is much easier to flip to the desired page of a magazine if the reader knows that the page number will be in the same location on every page. Specific columns or special sections of a newspaper are more readily recognized, even when they change location, if they look the same from issue to issue.</a:t>
            </a:r>
          </a:p>
        </p:txBody>
      </p:sp>
    </p:spTree>
    <p:extLst>
      <p:ext uri="{BB962C8B-B14F-4D97-AF65-F5344CB8AC3E}">
        <p14:creationId xmlns:p14="http://schemas.microsoft.com/office/powerpoint/2010/main" val="26797671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(unity)</a:t>
            </a:r>
            <a:endParaRPr lang="en-US" dirty="0"/>
          </a:p>
        </p:txBody>
      </p:sp>
      <p:sp>
        <p:nvSpPr>
          <p:cNvPr id="3" name="Content Placeholder 2"/>
          <p:cNvSpPr>
            <a:spLocks noGrp="1"/>
          </p:cNvSpPr>
          <p:nvPr>
            <p:ph idx="1"/>
          </p:nvPr>
        </p:nvSpPr>
        <p:spPr>
          <a:xfrm>
            <a:off x="5334000" y="1295401"/>
            <a:ext cx="3352800" cy="1752600"/>
          </a:xfrm>
        </p:spPr>
        <p:txBody>
          <a:bodyPr/>
          <a:lstStyle/>
          <a:p>
            <a:pPr marL="0" indent="0">
              <a:buNone/>
            </a:pPr>
            <a:r>
              <a:rPr lang="en-US" dirty="0" smtClean="0"/>
              <a:t>Placing like objects or text together in close proximity.</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215" t="43097" r="36334" b="15298"/>
          <a:stretch/>
        </p:blipFill>
        <p:spPr bwMode="auto">
          <a:xfrm>
            <a:off x="228600" y="1143000"/>
            <a:ext cx="4960173"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019" t="40998" r="43677" b="15532"/>
          <a:stretch/>
        </p:blipFill>
        <p:spPr bwMode="auto">
          <a:xfrm>
            <a:off x="5029200" y="3505200"/>
            <a:ext cx="4028713" cy="3179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914400" y="4648200"/>
            <a:ext cx="3352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The basic purpose of proximity is to </a:t>
            </a:r>
            <a:r>
              <a:rPr lang="en-US" b="1" dirty="0" smtClean="0"/>
              <a:t>organize.</a:t>
            </a:r>
            <a:endParaRPr lang="en-US" b="1" dirty="0"/>
          </a:p>
        </p:txBody>
      </p:sp>
    </p:spTree>
    <p:extLst>
      <p:ext uri="{BB962C8B-B14F-4D97-AF65-F5344CB8AC3E}">
        <p14:creationId xmlns:p14="http://schemas.microsoft.com/office/powerpoint/2010/main" val="3857092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2132" y="274638"/>
            <a:ext cx="5494668" cy="1143000"/>
          </a:xfrm>
        </p:spPr>
        <p:txBody>
          <a:bodyPr/>
          <a:lstStyle/>
          <a:p>
            <a:r>
              <a:rPr lang="en-US" dirty="0" smtClean="0"/>
              <a:t>Proximity (unity)</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152400"/>
            <a:ext cx="3209569" cy="6400800"/>
          </a:xfrm>
          <a:prstGeom prst="rect">
            <a:avLst/>
          </a:prstGeom>
        </p:spPr>
      </p:pic>
    </p:spTree>
    <p:extLst>
      <p:ext uri="{BB962C8B-B14F-4D97-AF65-F5344CB8AC3E}">
        <p14:creationId xmlns:p14="http://schemas.microsoft.com/office/powerpoint/2010/main" val="25812455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Space</a:t>
            </a:r>
            <a:endParaRPr lang="en-US" dirty="0"/>
          </a:p>
        </p:txBody>
      </p:sp>
      <p:sp>
        <p:nvSpPr>
          <p:cNvPr id="3" name="Content Placeholder 2"/>
          <p:cNvSpPr>
            <a:spLocks noGrp="1"/>
          </p:cNvSpPr>
          <p:nvPr>
            <p:ph idx="1"/>
          </p:nvPr>
        </p:nvSpPr>
        <p:spPr/>
        <p:txBody>
          <a:bodyPr/>
          <a:lstStyle/>
          <a:p>
            <a:r>
              <a:rPr lang="en-US" dirty="0"/>
              <a:t>White space is an important principle of design missing from the page layouts of many novices. White space is nothing. </a:t>
            </a:r>
            <a:r>
              <a:rPr lang="en-US" b="1" dirty="0"/>
              <a:t>White space is the absence of text and graphics.</a:t>
            </a:r>
            <a:r>
              <a:rPr lang="en-US" dirty="0"/>
              <a:t> It breaks up text and graphics. It provides visual breathing room for the eye. Add white space to make a page less cramped, confusing, or overwhelming.</a:t>
            </a:r>
          </a:p>
          <a:p>
            <a:endParaRPr lang="en-US" dirty="0"/>
          </a:p>
        </p:txBody>
      </p:sp>
    </p:spTree>
    <p:extLst>
      <p:ext uri="{BB962C8B-B14F-4D97-AF65-F5344CB8AC3E}">
        <p14:creationId xmlns:p14="http://schemas.microsoft.com/office/powerpoint/2010/main" val="21742130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Space</a:t>
            </a:r>
            <a:endParaRPr lang="en-US" dirty="0"/>
          </a:p>
        </p:txBody>
      </p:sp>
      <p:sp>
        <p:nvSpPr>
          <p:cNvPr id="3" name="Content Placeholder 2"/>
          <p:cNvSpPr>
            <a:spLocks noGrp="1"/>
          </p:cNvSpPr>
          <p:nvPr>
            <p:ph idx="1"/>
          </p:nvPr>
        </p:nvSpPr>
        <p:spPr>
          <a:xfrm>
            <a:off x="0" y="1219200"/>
            <a:ext cx="9144000" cy="5638800"/>
          </a:xfrm>
        </p:spPr>
        <p:txBody>
          <a:bodyPr>
            <a:noAutofit/>
          </a:bodyPr>
          <a:lstStyle/>
          <a:p>
            <a:pPr marL="0" indent="0">
              <a:buNone/>
            </a:pPr>
            <a:r>
              <a:rPr lang="en-US" sz="1600" b="1" dirty="0"/>
              <a:t>Here's How:</a:t>
            </a:r>
          </a:p>
          <a:p>
            <a:pPr marL="0" indent="0">
              <a:buNone/>
            </a:pPr>
            <a:r>
              <a:rPr lang="en-US" sz="1600" b="1" dirty="0"/>
              <a:t>Increase paragraph spacing.</a:t>
            </a:r>
            <a:r>
              <a:rPr lang="en-US" sz="1600" dirty="0"/>
              <a:t/>
            </a:r>
            <a:br>
              <a:rPr lang="en-US" sz="1600" dirty="0"/>
            </a:br>
            <a:r>
              <a:rPr lang="en-US" sz="1600" dirty="0"/>
              <a:t>Use a line of space or a deep indent (but not both) to put </a:t>
            </a:r>
            <a:r>
              <a:rPr lang="en-US" sz="1600" b="1" dirty="0">
                <a:hlinkClick r:id="rId2"/>
              </a:rPr>
              <a:t>white space between paragraphs</a:t>
            </a:r>
            <a:r>
              <a:rPr lang="en-US" sz="1600" dirty="0"/>
              <a:t>. </a:t>
            </a:r>
          </a:p>
          <a:p>
            <a:pPr marL="0" indent="0">
              <a:buNone/>
            </a:pPr>
            <a:r>
              <a:rPr lang="en-US" sz="1600" b="1" dirty="0"/>
              <a:t>Increase space between columns of text.</a:t>
            </a:r>
            <a:r>
              <a:rPr lang="en-US" sz="1600" dirty="0"/>
              <a:t/>
            </a:r>
            <a:br>
              <a:rPr lang="en-US" sz="1600" dirty="0"/>
            </a:br>
            <a:r>
              <a:rPr lang="en-US" sz="1600" dirty="0"/>
              <a:t>Alleys or gutters that are too narrow cause the eye to skip over to the next column. Put white space between columns with adequate </a:t>
            </a:r>
            <a:r>
              <a:rPr lang="en-US" sz="1600" b="1" dirty="0">
                <a:hlinkClick r:id="rId3"/>
              </a:rPr>
              <a:t>alleys</a:t>
            </a:r>
            <a:r>
              <a:rPr lang="en-US" sz="1600" dirty="0"/>
              <a:t>. </a:t>
            </a:r>
          </a:p>
          <a:p>
            <a:pPr marL="0" indent="0">
              <a:buNone/>
            </a:pPr>
            <a:r>
              <a:rPr lang="en-US" sz="1600" b="1" dirty="0"/>
              <a:t>Put space at the end of lines of text.</a:t>
            </a:r>
            <a:r>
              <a:rPr lang="en-US" sz="1600" dirty="0"/>
              <a:t/>
            </a:r>
            <a:br>
              <a:rPr lang="en-US" sz="1600" dirty="0"/>
            </a:br>
            <a:r>
              <a:rPr lang="en-US" sz="1600" dirty="0"/>
              <a:t>Use </a:t>
            </a:r>
            <a:r>
              <a:rPr lang="en-US" sz="1600" b="1" dirty="0">
                <a:hlinkClick r:id="rId4"/>
              </a:rPr>
              <a:t>ragged-right alignment</a:t>
            </a:r>
            <a:r>
              <a:rPr lang="en-US" sz="1600" dirty="0"/>
              <a:t> to add white space between columns and at the end of lines of text. </a:t>
            </a:r>
          </a:p>
          <a:p>
            <a:pPr marL="0" indent="0">
              <a:buNone/>
            </a:pPr>
            <a:r>
              <a:rPr lang="en-US" sz="1600" b="1" dirty="0"/>
              <a:t>Put more space around outer edges of page.</a:t>
            </a:r>
            <a:r>
              <a:rPr lang="en-US" sz="1600" dirty="0"/>
              <a:t/>
            </a:r>
            <a:br>
              <a:rPr lang="en-US" sz="1600" dirty="0"/>
            </a:br>
            <a:r>
              <a:rPr lang="en-US" sz="1600" dirty="0"/>
              <a:t>If space is necessarily cramped within the body of the publication, add white space with generous </a:t>
            </a:r>
            <a:r>
              <a:rPr lang="en-US" sz="1600" b="1" dirty="0">
                <a:hlinkClick r:id="rId5"/>
              </a:rPr>
              <a:t>margins</a:t>
            </a:r>
            <a:r>
              <a:rPr lang="en-US" sz="1600" dirty="0"/>
              <a:t> or </a:t>
            </a:r>
            <a:r>
              <a:rPr lang="en-US" sz="1600" b="1" dirty="0">
                <a:hlinkClick r:id="rId6"/>
              </a:rPr>
              <a:t>gutters</a:t>
            </a:r>
            <a:r>
              <a:rPr lang="en-US" sz="1600" dirty="0"/>
              <a:t>. </a:t>
            </a:r>
          </a:p>
          <a:p>
            <a:pPr marL="0" indent="0">
              <a:buNone/>
            </a:pPr>
            <a:r>
              <a:rPr lang="en-US" sz="1600" b="1" dirty="0"/>
              <a:t>Leave more room around graphics.</a:t>
            </a:r>
            <a:r>
              <a:rPr lang="en-US" sz="1600" dirty="0"/>
              <a:t/>
            </a:r>
            <a:br>
              <a:rPr lang="en-US" sz="1600" dirty="0"/>
            </a:br>
            <a:r>
              <a:rPr lang="en-US" sz="1600" dirty="0"/>
              <a:t>When </a:t>
            </a:r>
            <a:r>
              <a:rPr lang="en-US" sz="1600" b="1" dirty="0">
                <a:hlinkClick r:id="rId7"/>
              </a:rPr>
              <a:t>wrapping text</a:t>
            </a:r>
            <a:r>
              <a:rPr lang="en-US" sz="1600" dirty="0"/>
              <a:t> around graphics or wherever text and graphics meet, provide plenty of standoff white space. Don't run text right up to the edge of graphics. </a:t>
            </a:r>
          </a:p>
          <a:p>
            <a:pPr marL="0" indent="0">
              <a:buNone/>
            </a:pPr>
            <a:r>
              <a:rPr lang="en-US" sz="1600" b="1" dirty="0"/>
              <a:t>Increase space around headlines.</a:t>
            </a:r>
            <a:r>
              <a:rPr lang="en-US" sz="1600" dirty="0"/>
              <a:t/>
            </a:r>
            <a:br>
              <a:rPr lang="en-US" sz="1600" dirty="0"/>
            </a:br>
            <a:r>
              <a:rPr lang="en-US" sz="1600" dirty="0"/>
              <a:t>Add white space between headlines or subheads and the preceding copy and a bit below as well. </a:t>
            </a:r>
          </a:p>
          <a:p>
            <a:pPr marL="0" indent="0">
              <a:buNone/>
            </a:pPr>
            <a:r>
              <a:rPr lang="en-US" sz="1600" b="1" dirty="0"/>
              <a:t>Increase space between lines of type and individual characters.</a:t>
            </a:r>
            <a:r>
              <a:rPr lang="en-US" sz="1600" dirty="0"/>
              <a:t/>
            </a:r>
            <a:br>
              <a:rPr lang="en-US" sz="1600" dirty="0"/>
            </a:br>
            <a:r>
              <a:rPr lang="en-US" sz="1600" dirty="0"/>
              <a:t>Add typographic white space by increasing the </a:t>
            </a:r>
            <a:r>
              <a:rPr lang="en-US" sz="1600" b="1" dirty="0">
                <a:hlinkClick r:id="rId8"/>
              </a:rPr>
              <a:t>leading</a:t>
            </a:r>
            <a:r>
              <a:rPr lang="en-US" sz="1600" dirty="0"/>
              <a:t> of body text, using lighter type, avoiding </a:t>
            </a:r>
            <a:r>
              <a:rPr lang="en-US" sz="1600" b="1" dirty="0" err="1">
                <a:hlinkClick r:id="rId9"/>
              </a:rPr>
              <a:t>letterspacing</a:t>
            </a:r>
            <a:r>
              <a:rPr lang="en-US" sz="1600" b="1" dirty="0"/>
              <a:t> that is too tight, and avoiding </a:t>
            </a:r>
            <a:r>
              <a:rPr lang="en-US" sz="1600" b="1" dirty="0" smtClean="0"/>
              <a:t>unending </a:t>
            </a:r>
            <a:r>
              <a:rPr lang="en-US" sz="1600" b="1" dirty="0"/>
              <a:t>condensed or heavy type.</a:t>
            </a:r>
            <a:endParaRPr lang="en-US" sz="1600" dirty="0"/>
          </a:p>
        </p:txBody>
      </p:sp>
    </p:spTree>
    <p:extLst>
      <p:ext uri="{BB962C8B-B14F-4D97-AF65-F5344CB8AC3E}">
        <p14:creationId xmlns:p14="http://schemas.microsoft.com/office/powerpoint/2010/main" val="28669434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Space</a:t>
            </a:r>
            <a:endParaRPr lang="en-US" dirty="0"/>
          </a:p>
        </p:txBody>
      </p:sp>
      <p:sp>
        <p:nvSpPr>
          <p:cNvPr id="3" name="Content Placeholder 2"/>
          <p:cNvSpPr>
            <a:spLocks noGrp="1"/>
          </p:cNvSpPr>
          <p:nvPr>
            <p:ph idx="1"/>
          </p:nvPr>
        </p:nvSpPr>
        <p:spPr/>
        <p:txBody>
          <a:bodyPr/>
          <a:lstStyle/>
          <a:p>
            <a:endParaRPr lang="en-US" dirty="0"/>
          </a:p>
        </p:txBody>
      </p:sp>
      <p:pic>
        <p:nvPicPr>
          <p:cNvPr id="25601" name="Picture 1"/>
          <p:cNvPicPr>
            <a:picLocks noChangeAspect="1" noChangeArrowheads="1"/>
          </p:cNvPicPr>
          <p:nvPr/>
        </p:nvPicPr>
        <p:blipFill>
          <a:blip r:embed="rId3" cstate="print"/>
          <a:srcRect t="37500" r="44532" b="12500"/>
          <a:stretch>
            <a:fillRect/>
          </a:stretch>
        </p:blipFill>
        <p:spPr bwMode="auto">
          <a:xfrm>
            <a:off x="990600" y="1143000"/>
            <a:ext cx="7439025" cy="5029200"/>
          </a:xfrm>
          <a:prstGeom prst="rect">
            <a:avLst/>
          </a:prstGeom>
          <a:noFill/>
          <a:ln w="9525">
            <a:noFill/>
            <a:miter lim="800000"/>
            <a:headEnd/>
            <a:tailEnd/>
          </a:ln>
        </p:spPr>
      </p:pic>
    </p:spTree>
    <p:extLst>
      <p:ext uri="{BB962C8B-B14F-4D97-AF65-F5344CB8AC3E}">
        <p14:creationId xmlns:p14="http://schemas.microsoft.com/office/powerpoint/2010/main" val="4963292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364" t="24440" r="32416" b="6249"/>
          <a:stretch/>
        </p:blipFill>
        <p:spPr bwMode="auto">
          <a:xfrm>
            <a:off x="457200" y="1219200"/>
            <a:ext cx="4572000" cy="507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67200" y="3933673"/>
            <a:ext cx="4572000" cy="1754326"/>
          </a:xfrm>
          <a:prstGeom prst="rect">
            <a:avLst/>
          </a:prstGeom>
        </p:spPr>
        <p:txBody>
          <a:bodyPr>
            <a:spAutoFit/>
          </a:bodyPr>
          <a:lstStyle/>
          <a:p>
            <a:r>
              <a:rPr lang="en-US" dirty="0"/>
              <a:t>The pattern in Johns' painting is regular, consisting of 121 rectangles stacked in eleven rows, each with eleven rectangles. The numbers (0-9) seem irregular because of the irregular use and application of color. There is no </a:t>
            </a:r>
            <a:r>
              <a:rPr lang="en-US" dirty="0">
                <a:hlinkClick r:id="rId3" action="ppaction://hlinkfile"/>
              </a:rPr>
              <a:t>focal area</a:t>
            </a:r>
            <a:r>
              <a:rPr lang="en-US" dirty="0"/>
              <a:t> in many patterned paintings. </a:t>
            </a:r>
          </a:p>
        </p:txBody>
      </p:sp>
    </p:spTree>
    <p:extLst>
      <p:ext uri="{BB962C8B-B14F-4D97-AF65-F5344CB8AC3E}">
        <p14:creationId xmlns:p14="http://schemas.microsoft.com/office/powerpoint/2010/main" val="42662994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5220268" cy="4525963"/>
          </a:xfrm>
        </p:spPr>
        <p:txBody>
          <a:bodyPr/>
          <a:lstStyle/>
          <a:p>
            <a:r>
              <a:rPr lang="en-US" dirty="0"/>
              <a:t>A rather typical but dull report cover: centered, evenly spaced to fill the page. If you didn't read </a:t>
            </a:r>
            <a:r>
              <a:rPr lang="en-US" dirty="0" err="1"/>
              <a:t>Eng</a:t>
            </a:r>
            <a:r>
              <a:rPr lang="en-US" dirty="0"/>
              <a:t> </a:t>
            </a:r>
            <a:r>
              <a:rPr lang="en-US" dirty="0" err="1"/>
              <a:t>lish</a:t>
            </a:r>
            <a:r>
              <a:rPr lang="en-US" dirty="0"/>
              <a:t>, you might think there are six separate topics on this page. Each line seems an element unto itself.</a:t>
            </a:r>
          </a:p>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24" t="25560" r="33535" b="19030"/>
          <a:stretch/>
        </p:blipFill>
        <p:spPr bwMode="auto">
          <a:xfrm>
            <a:off x="5677468" y="304800"/>
            <a:ext cx="3466532" cy="405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120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r>
              <a:rPr lang="en-US" sz="4800" b="1" dirty="0" smtClean="0"/>
              <a:t>Elements of Design- </a:t>
            </a:r>
            <a:r>
              <a:rPr lang="en-US" sz="4800" dirty="0" smtClean="0"/>
              <a:t>are the building blocks of art. The elements are to express ideas, just as a writer uses words to express ideas, viewers can see and touch them with their senses. Elements are used to draw attention to a particular part of an ad.</a:t>
            </a:r>
          </a:p>
        </p:txBody>
      </p:sp>
    </p:spTree>
    <p:extLst>
      <p:ext uri="{BB962C8B-B14F-4D97-AF65-F5344CB8AC3E}">
        <p14:creationId xmlns:p14="http://schemas.microsoft.com/office/powerpoint/2010/main" val="32323322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Repetition</a:t>
            </a:r>
            <a:endParaRPr lang="en-US" dirty="0"/>
          </a:p>
        </p:txBody>
      </p:sp>
      <p:sp>
        <p:nvSpPr>
          <p:cNvPr id="2355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3554" name="Picture 2"/>
          <p:cNvPicPr>
            <a:picLocks noChangeAspect="1" noChangeArrowheads="1"/>
          </p:cNvPicPr>
          <p:nvPr/>
        </p:nvPicPr>
        <p:blipFill>
          <a:blip r:embed="rId3" cstate="print"/>
          <a:srcRect l="31250" t="34000" r="50625" b="22000"/>
          <a:stretch>
            <a:fillRect/>
          </a:stretch>
        </p:blipFill>
        <p:spPr bwMode="auto">
          <a:xfrm>
            <a:off x="609600" y="1219200"/>
            <a:ext cx="2209800" cy="3352800"/>
          </a:xfrm>
          <a:prstGeom prst="rect">
            <a:avLst/>
          </a:prstGeom>
          <a:noFill/>
          <a:ln w="9525">
            <a:noFill/>
            <a:miter lim="800000"/>
            <a:headEnd/>
            <a:tailEnd/>
          </a:ln>
        </p:spPr>
      </p:pic>
      <p:pic>
        <p:nvPicPr>
          <p:cNvPr id="6" name="Picture 2"/>
          <p:cNvPicPr>
            <a:picLocks noGrp="1" noChangeAspect="1" noChangeArrowheads="1"/>
          </p:cNvPicPr>
          <p:nvPr>
            <p:ph idx="1"/>
          </p:nvPr>
        </p:nvPicPr>
        <p:blipFill>
          <a:blip r:embed="rId3" cstate="print"/>
          <a:srcRect l="12500" t="34000" r="68750" b="22000"/>
          <a:stretch>
            <a:fillRect/>
          </a:stretch>
        </p:blipFill>
        <p:spPr bwMode="auto">
          <a:xfrm>
            <a:off x="5334000" y="1371600"/>
            <a:ext cx="2286000" cy="3352800"/>
          </a:xfrm>
          <a:prstGeom prst="rect">
            <a:avLst/>
          </a:prstGeom>
          <a:noFill/>
          <a:ln w="9525">
            <a:noFill/>
            <a:miter lim="800000"/>
            <a:headEnd/>
            <a:tailEnd/>
          </a:ln>
        </p:spPr>
      </p:pic>
    </p:spTree>
    <p:extLst>
      <p:ext uri="{BB962C8B-B14F-4D97-AF65-F5344CB8AC3E}">
        <p14:creationId xmlns:p14="http://schemas.microsoft.com/office/powerpoint/2010/main" val="35179490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05200" cy="1143000"/>
          </a:xfrm>
        </p:spPr>
        <p:txBody>
          <a:bodyPr/>
          <a:lstStyle/>
          <a:p>
            <a:r>
              <a:rPr lang="en-US" dirty="0" smtClean="0"/>
              <a:t>Repetition</a:t>
            </a:r>
            <a:endParaRPr lang="en-US" dirty="0"/>
          </a:p>
        </p:txBody>
      </p:sp>
      <p:sp>
        <p:nvSpPr>
          <p:cNvPr id="3" name="Rectangle 2"/>
          <p:cNvSpPr/>
          <p:nvPr/>
        </p:nvSpPr>
        <p:spPr>
          <a:xfrm>
            <a:off x="304800" y="1600200"/>
            <a:ext cx="4572000" cy="4524315"/>
          </a:xfrm>
          <a:prstGeom prst="rect">
            <a:avLst/>
          </a:prstGeom>
        </p:spPr>
        <p:txBody>
          <a:bodyPr>
            <a:spAutoFit/>
          </a:bodyPr>
          <a:lstStyle/>
          <a:p>
            <a:r>
              <a:rPr lang="en-US" dirty="0"/>
              <a:t>Repetition is a stronger form of being consistent. </a:t>
            </a:r>
          </a:p>
          <a:p>
            <a:r>
              <a:rPr lang="en-US" dirty="0"/>
              <a:t>Look at the elements you already repeat (bullets, typefaces, lines, colors, etc.): see if it might be appropriate to make one of these elements stronger and use it as a repetitive element. </a:t>
            </a:r>
          </a:p>
          <a:p>
            <a:r>
              <a:rPr lang="en-US" dirty="0" smtClean="0"/>
              <a:t>Repetition </a:t>
            </a:r>
            <a:r>
              <a:rPr lang="en-US" dirty="0"/>
              <a:t>also helps strengthen the reader's sense of recognition of the entity represented by the design.</a:t>
            </a:r>
          </a:p>
          <a:p>
            <a:r>
              <a:rPr lang="en-US" dirty="0"/>
              <a:t> </a:t>
            </a:r>
          </a:p>
          <a:p>
            <a:r>
              <a:rPr lang="en-US" dirty="0"/>
              <a:t>The distinctive typeface in the </a:t>
            </a:r>
            <a:r>
              <a:rPr lang="en-US" b="1" dirty="0"/>
              <a:t>title</a:t>
            </a:r>
            <a:r>
              <a:rPr lang="en-US" dirty="0"/>
              <a:t> is repeated in the author's </a:t>
            </a:r>
            <a:r>
              <a:rPr lang="en-US" b="1" dirty="0"/>
              <a:t>name</a:t>
            </a:r>
            <a:r>
              <a:rPr lang="en-US" dirty="0"/>
              <a:t>, which strengthens their connection even though they are physically far apart on the page. The font for the other text is now in the light weight.</a:t>
            </a: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261" t="29851" r="37033" b="23507"/>
          <a:stretch/>
        </p:blipFill>
        <p:spPr bwMode="auto">
          <a:xfrm>
            <a:off x="4686300" y="152401"/>
            <a:ext cx="3500324"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902062" y="4572001"/>
            <a:ext cx="4241937" cy="2308324"/>
          </a:xfrm>
          <a:prstGeom prst="rect">
            <a:avLst/>
          </a:prstGeom>
        </p:spPr>
        <p:txBody>
          <a:bodyPr wrap="square">
            <a:spAutoFit/>
          </a:bodyPr>
          <a:lstStyle/>
          <a:p>
            <a:r>
              <a:rPr lang="en-US" dirty="0"/>
              <a:t>The small triangles were added specifically to create a repetition. Although they point in different directions, the triangular shape is distinct enough to be recognized each time.</a:t>
            </a:r>
          </a:p>
          <a:p>
            <a:r>
              <a:rPr lang="en-US" dirty="0"/>
              <a:t>The color of the triangles is also a repeated element. Repetition helps tie separate parts of a design together.</a:t>
            </a:r>
          </a:p>
        </p:txBody>
      </p:sp>
    </p:spTree>
    <p:extLst>
      <p:ext uri="{BB962C8B-B14F-4D97-AF65-F5344CB8AC3E}">
        <p14:creationId xmlns:p14="http://schemas.microsoft.com/office/powerpoint/2010/main" val="3613564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&amp; Unity</a:t>
            </a:r>
            <a:endParaRPr lang="en-US" dirty="0"/>
          </a:p>
        </p:txBody>
      </p:sp>
      <p:sp>
        <p:nvSpPr>
          <p:cNvPr id="3" name="Content Placeholder 2"/>
          <p:cNvSpPr>
            <a:spLocks noGrp="1"/>
          </p:cNvSpPr>
          <p:nvPr>
            <p:ph idx="1"/>
          </p:nvPr>
        </p:nvSpPr>
        <p:spPr/>
        <p:txBody>
          <a:bodyPr/>
          <a:lstStyle/>
          <a:p>
            <a:endParaRPr lang="en-US" dirty="0"/>
          </a:p>
        </p:txBody>
      </p:sp>
      <p:sp>
        <p:nvSpPr>
          <p:cNvPr id="174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7411" name="Picture 3"/>
          <p:cNvPicPr>
            <a:picLocks noChangeAspect="1" noChangeArrowheads="1"/>
          </p:cNvPicPr>
          <p:nvPr/>
        </p:nvPicPr>
        <p:blipFill>
          <a:blip r:embed="rId3" cstate="print"/>
          <a:srcRect l="13125" t="31000" r="68125" b="28000"/>
          <a:stretch>
            <a:fillRect/>
          </a:stretch>
        </p:blipFill>
        <p:spPr bwMode="auto">
          <a:xfrm>
            <a:off x="914400" y="2133600"/>
            <a:ext cx="3048000" cy="416560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l="30625" t="31000" r="50625" b="28000"/>
          <a:stretch>
            <a:fillRect/>
          </a:stretch>
        </p:blipFill>
        <p:spPr bwMode="auto">
          <a:xfrm>
            <a:off x="5029200" y="1295400"/>
            <a:ext cx="3010829" cy="4114800"/>
          </a:xfrm>
          <a:prstGeom prst="rect">
            <a:avLst/>
          </a:prstGeom>
          <a:noFill/>
          <a:ln w="9525">
            <a:noFill/>
            <a:miter lim="800000"/>
            <a:headEnd/>
            <a:tailEnd/>
          </a:ln>
        </p:spPr>
      </p:pic>
    </p:spTree>
    <p:extLst>
      <p:ext uri="{BB962C8B-B14F-4D97-AF65-F5344CB8AC3E}">
        <p14:creationId xmlns:p14="http://schemas.microsoft.com/office/powerpoint/2010/main" val="1952894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05200" cy="1143000"/>
          </a:xfrm>
        </p:spPr>
        <p:txBody>
          <a:bodyPr/>
          <a:lstStyle/>
          <a:p>
            <a:r>
              <a:rPr lang="en-US" dirty="0" smtClean="0"/>
              <a:t>Proximity</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842" t="24813" r="37033" b="12874"/>
          <a:stretch/>
        </p:blipFill>
        <p:spPr bwMode="auto">
          <a:xfrm>
            <a:off x="4800601" y="-9099"/>
            <a:ext cx="4254688" cy="6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585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Practical Use of Elements</a:t>
            </a:r>
            <a:endParaRPr lang="en-US" dirty="0"/>
          </a:p>
        </p:txBody>
      </p:sp>
      <p:sp>
        <p:nvSpPr>
          <p:cNvPr id="3" name="Content Placeholder 2"/>
          <p:cNvSpPr>
            <a:spLocks noGrp="1"/>
          </p:cNvSpPr>
          <p:nvPr>
            <p:ph idx="1"/>
          </p:nvPr>
        </p:nvSpPr>
        <p:spPr/>
        <p:txBody>
          <a:bodyPr>
            <a:normAutofit lnSpcReduction="10000"/>
          </a:bodyPr>
          <a:lstStyle/>
          <a:p>
            <a:r>
              <a:rPr lang="en-US" dirty="0" smtClean="0"/>
              <a:t>Organize, connect, separate</a:t>
            </a:r>
          </a:p>
          <a:p>
            <a:r>
              <a:rPr lang="en-US" dirty="0" smtClean="0"/>
              <a:t>Create movement </a:t>
            </a:r>
          </a:p>
          <a:p>
            <a:r>
              <a:rPr lang="en-US" dirty="0" smtClean="0"/>
              <a:t>Provide texture </a:t>
            </a:r>
          </a:p>
          <a:p>
            <a:r>
              <a:rPr lang="en-US" dirty="0" smtClean="0"/>
              <a:t>Convey a mood or emotion </a:t>
            </a:r>
          </a:p>
          <a:p>
            <a:r>
              <a:rPr lang="en-US" dirty="0" smtClean="0"/>
              <a:t>Define shapes </a:t>
            </a:r>
          </a:p>
          <a:p>
            <a:r>
              <a:rPr lang="en-US" dirty="0" smtClean="0"/>
              <a:t>Provide emphasis </a:t>
            </a:r>
          </a:p>
          <a:p>
            <a:r>
              <a:rPr lang="en-US" dirty="0" smtClean="0"/>
              <a:t>Provide a framework</a:t>
            </a:r>
          </a:p>
          <a:p>
            <a:r>
              <a:rPr lang="en-US" dirty="0" smtClean="0"/>
              <a:t>Make a statement</a:t>
            </a:r>
          </a:p>
          <a:p>
            <a:endParaRPr lang="en-US" dirty="0"/>
          </a:p>
        </p:txBody>
      </p:sp>
      <p:pic>
        <p:nvPicPr>
          <p:cNvPr id="28674" name="Picture 2" descr="examples of lines used to organize, connect, or separate"/>
          <p:cNvPicPr>
            <a:picLocks noChangeAspect="1" noChangeArrowheads="1"/>
          </p:cNvPicPr>
          <p:nvPr/>
        </p:nvPicPr>
        <p:blipFill>
          <a:blip r:embed="rId2" cstate="print"/>
          <a:srcRect/>
          <a:stretch>
            <a:fillRect/>
          </a:stretch>
        </p:blipFill>
        <p:spPr bwMode="auto">
          <a:xfrm>
            <a:off x="5715000" y="2133600"/>
            <a:ext cx="2864884" cy="3695701"/>
          </a:xfrm>
          <a:prstGeom prst="rect">
            <a:avLst/>
          </a:prstGeom>
          <a:noFill/>
        </p:spPr>
      </p:pic>
    </p:spTree>
    <p:extLst>
      <p:ext uri="{BB962C8B-B14F-4D97-AF65-F5344CB8AC3E}">
        <p14:creationId xmlns:p14="http://schemas.microsoft.com/office/powerpoint/2010/main" val="998217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a:bodyPr>
          <a:lstStyle/>
          <a:p>
            <a:r>
              <a:rPr lang="en-US" sz="4000" b="1" dirty="0" smtClean="0"/>
              <a:t>Lines</a:t>
            </a:r>
            <a:r>
              <a:rPr lang="en-US" sz="4000" dirty="0" smtClean="0"/>
              <a:t>- a mark, or stroke that is longer then it is wide. It is the path of a point moving in space. Objects and things are perceived by the line that describes them. Width, length, direction, focus, feeling</a:t>
            </a:r>
          </a:p>
        </p:txBody>
      </p:sp>
      <p:sp>
        <p:nvSpPr>
          <p:cNvPr id="2" name="Rectangle 1"/>
          <p:cNvSpPr/>
          <p:nvPr/>
        </p:nvSpPr>
        <p:spPr>
          <a:xfrm>
            <a:off x="152400" y="4073858"/>
            <a:ext cx="8610600" cy="2062103"/>
          </a:xfrm>
          <a:prstGeom prst="rect">
            <a:avLst/>
          </a:prstGeom>
        </p:spPr>
        <p:txBody>
          <a:bodyPr wrap="square">
            <a:spAutoFit/>
          </a:bodyPr>
          <a:lstStyle/>
          <a:p>
            <a:pPr>
              <a:buNone/>
            </a:pPr>
            <a:r>
              <a:rPr lang="en-US" sz="3200" dirty="0"/>
              <a:t>Lines are one of the basic elements of design. Alone or in combination with other lines or shapes they can aid in the readability, appearance, and message of a design.</a:t>
            </a:r>
          </a:p>
        </p:txBody>
      </p:sp>
    </p:spTree>
    <p:extLst>
      <p:ext uri="{BB962C8B-B14F-4D97-AF65-F5344CB8AC3E}">
        <p14:creationId xmlns:p14="http://schemas.microsoft.com/office/powerpoint/2010/main" val="3404781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Introduction to Lines as an</a:t>
            </a:r>
            <a:br>
              <a:rPr lang="en-US" b="1" dirty="0" smtClean="0"/>
            </a:br>
            <a:r>
              <a:rPr lang="en-US" b="1" dirty="0" smtClean="0"/>
              <a:t> Element of Design</a:t>
            </a:r>
            <a:endParaRPr lang="en-US" dirty="0"/>
          </a:p>
        </p:txBody>
      </p:sp>
      <p:sp>
        <p:nvSpPr>
          <p:cNvPr id="3" name="Content Placeholder 2"/>
          <p:cNvSpPr>
            <a:spLocks noGrp="1"/>
          </p:cNvSpPr>
          <p:nvPr>
            <p:ph idx="1"/>
          </p:nvPr>
        </p:nvSpPr>
        <p:spPr>
          <a:xfrm>
            <a:off x="457200" y="1600200"/>
            <a:ext cx="8229600" cy="4525963"/>
          </a:xfrm>
        </p:spPr>
        <p:txBody>
          <a:bodyPr>
            <a:normAutofit fontScale="77500" lnSpcReduction="20000"/>
          </a:bodyPr>
          <a:lstStyle/>
          <a:p>
            <a:r>
              <a:rPr lang="en-US" dirty="0" smtClean="0"/>
              <a:t>Lines can be long or short, straight or curved. </a:t>
            </a:r>
          </a:p>
          <a:p>
            <a:r>
              <a:rPr lang="en-US" dirty="0" smtClean="0"/>
              <a:t>Lines can be horizontal, vertical, or diagonal. They create patterns. </a:t>
            </a:r>
          </a:p>
          <a:p>
            <a:r>
              <a:rPr lang="en-US" dirty="0" smtClean="0"/>
              <a:t>Lines in graphic design can be solid, dashed, thick, thin, or of variable width. Sometimes a designer uses a line alone to divide or unite elements on a page. </a:t>
            </a:r>
          </a:p>
          <a:p>
            <a:r>
              <a:rPr lang="en-US" dirty="0" smtClean="0"/>
              <a:t>Lines can denote direction of movement (as in diagonal lines and arrows) or provide an anchor to hold elements on a page (such as lines at the top, bottom, or sides of a page). </a:t>
            </a:r>
          </a:p>
          <a:p>
            <a:r>
              <a:rPr lang="en-US" dirty="0" smtClean="0"/>
              <a:t>You can use lines in conjunction with other elements of your design. One well-known example, the AT&amp;T logo, is a pattern of thick and thin lines arranged in a circular shape. </a:t>
            </a:r>
          </a:p>
          <a:p>
            <a:endParaRPr lang="en-US" dirty="0"/>
          </a:p>
        </p:txBody>
      </p:sp>
      <p:pic>
        <p:nvPicPr>
          <p:cNvPr id="1026" name="Picture 2" descr="Lines, an element of design"/>
          <p:cNvPicPr>
            <a:picLocks noChangeAspect="1" noChangeArrowheads="1"/>
          </p:cNvPicPr>
          <p:nvPr/>
        </p:nvPicPr>
        <p:blipFill>
          <a:blip r:embed="rId2" cstate="print"/>
          <a:srcRect/>
          <a:stretch>
            <a:fillRect/>
          </a:stretch>
        </p:blipFill>
        <p:spPr bwMode="auto">
          <a:xfrm>
            <a:off x="381000" y="5772150"/>
            <a:ext cx="1600200" cy="1085850"/>
          </a:xfrm>
          <a:prstGeom prst="rect">
            <a:avLst/>
          </a:prstGeom>
          <a:noFill/>
        </p:spPr>
      </p:pic>
    </p:spTree>
    <p:extLst>
      <p:ext uri="{BB962C8B-B14F-4D97-AF65-F5344CB8AC3E}">
        <p14:creationId xmlns:p14="http://schemas.microsoft.com/office/powerpoint/2010/main" val="4067829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1804</TotalTime>
  <Words>3595</Words>
  <Application>Microsoft Office PowerPoint</Application>
  <PresentationFormat>On-screen Show (4:3)</PresentationFormat>
  <Paragraphs>253</Paragraphs>
  <Slides>63</Slides>
  <Notes>8</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UNIT3 Elements and Principles of Design</vt:lpstr>
      <vt:lpstr>Line Shape/Form Size Texture Color Taste Smell Hearing Typography</vt:lpstr>
      <vt:lpstr>PowerPoint Presentation</vt:lpstr>
      <vt:lpstr>Project due at this end of this unit</vt:lpstr>
      <vt:lpstr>UNIT3 Elements and Principles of Design</vt:lpstr>
      <vt:lpstr>PowerPoint Presentation</vt:lpstr>
      <vt:lpstr>Practical Use of Elements</vt:lpstr>
      <vt:lpstr>PowerPoint Presentation</vt:lpstr>
      <vt:lpstr>Introduction to Lines as an  Element of Design</vt:lpstr>
      <vt:lpstr>PowerPoint Presentation</vt:lpstr>
      <vt:lpstr>PowerPoint Presentation</vt:lpstr>
      <vt:lpstr>PowerPoint Presentation</vt:lpstr>
      <vt:lpstr>Elements of shapes </vt:lpstr>
      <vt:lpstr>PowerPoint Presentation</vt:lpstr>
      <vt:lpstr>Square Shapes </vt:lpstr>
      <vt:lpstr>Circle Shapes </vt:lpstr>
      <vt:lpstr>Triangle Shapes </vt:lpstr>
      <vt:lpstr>Practical Use of Shapes </vt:lpstr>
      <vt:lpstr>Geometric Shapes</vt:lpstr>
      <vt:lpstr>Natural Shapes</vt:lpstr>
      <vt:lpstr>Abstract Shapes</vt:lpstr>
      <vt:lpstr>PowerPoint Presentation</vt:lpstr>
      <vt:lpstr>Exercise</vt:lpstr>
      <vt:lpstr>UNIT3 Elements and Principles of Design</vt:lpstr>
      <vt:lpstr>Introduction to Mass as an  Element of Design</vt:lpstr>
      <vt:lpstr>Exercise</vt:lpstr>
      <vt:lpstr>Introduction to Texture as an  Element of Design</vt:lpstr>
      <vt:lpstr>Symbolic textures created with lines or shapes </vt:lpstr>
      <vt:lpstr>Exercise</vt:lpstr>
      <vt:lpstr>UNIT3 Elements and Principles of Design</vt:lpstr>
      <vt:lpstr> Digital Design 2/3</vt:lpstr>
      <vt:lpstr>UNIT3 Elements and Principles of Design</vt:lpstr>
      <vt:lpstr>Alignment</vt:lpstr>
      <vt:lpstr>PowerPoint Presentation</vt:lpstr>
      <vt:lpstr>PowerPoint Presentation</vt:lpstr>
      <vt:lpstr>UNIT3 Elements and Principles of Design</vt:lpstr>
      <vt:lpstr>Principles of Design</vt:lpstr>
      <vt:lpstr>Principles of Design</vt:lpstr>
      <vt:lpstr>Contrast</vt:lpstr>
      <vt:lpstr>Contrast</vt:lpstr>
      <vt:lpstr>Contrast</vt:lpstr>
      <vt:lpstr>Contrast</vt:lpstr>
      <vt:lpstr>Alignment</vt:lpstr>
      <vt:lpstr>Alignment</vt:lpstr>
      <vt:lpstr>Alignment</vt:lpstr>
      <vt:lpstr>Title Page</vt:lpstr>
      <vt:lpstr>Balance</vt:lpstr>
      <vt:lpstr>Balance</vt:lpstr>
      <vt:lpstr>Symetrical</vt:lpstr>
      <vt:lpstr>Asymmetrical</vt:lpstr>
      <vt:lpstr>Radial</vt:lpstr>
      <vt:lpstr> Repetition</vt:lpstr>
      <vt:lpstr>Proximity (unity)</vt:lpstr>
      <vt:lpstr>Proximity (unity)</vt:lpstr>
      <vt:lpstr>White Space</vt:lpstr>
      <vt:lpstr>White Space</vt:lpstr>
      <vt:lpstr>White Space</vt:lpstr>
      <vt:lpstr>Pattern</vt:lpstr>
      <vt:lpstr>PowerPoint Presentation</vt:lpstr>
      <vt:lpstr>Repetition</vt:lpstr>
      <vt:lpstr>Repetition</vt:lpstr>
      <vt:lpstr>Proximity &amp; Unity</vt:lpstr>
      <vt:lpstr>Proximity</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UNIT3 Elements and Principles of Design</dc:title>
  <dc:creator>testuser</dc:creator>
  <cp:lastModifiedBy>testuser</cp:lastModifiedBy>
  <cp:revision>18</cp:revision>
  <cp:lastPrinted>2012-10-30T12:01:36Z</cp:lastPrinted>
  <dcterms:created xsi:type="dcterms:W3CDTF">2012-10-25T12:12:56Z</dcterms:created>
  <dcterms:modified xsi:type="dcterms:W3CDTF">2014-01-06T17:05:46Z</dcterms:modified>
</cp:coreProperties>
</file>